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27"/>
  </p:notesMasterIdLst>
  <p:handoutMasterIdLst>
    <p:handoutMasterId r:id="rId28"/>
  </p:handoutMasterIdLst>
  <p:sldIdLst>
    <p:sldId id="258" r:id="rId2"/>
    <p:sldId id="288" r:id="rId3"/>
    <p:sldId id="286" r:id="rId4"/>
    <p:sldId id="285" r:id="rId5"/>
    <p:sldId id="299" r:id="rId6"/>
    <p:sldId id="289" r:id="rId7"/>
    <p:sldId id="277" r:id="rId8"/>
    <p:sldId id="291" r:id="rId9"/>
    <p:sldId id="257" r:id="rId10"/>
    <p:sldId id="292" r:id="rId11"/>
    <p:sldId id="296" r:id="rId12"/>
    <p:sldId id="293" r:id="rId13"/>
    <p:sldId id="297" r:id="rId14"/>
    <p:sldId id="294" r:id="rId15"/>
    <p:sldId id="298" r:id="rId16"/>
    <p:sldId id="295" r:id="rId17"/>
    <p:sldId id="280" r:id="rId18"/>
    <p:sldId id="270" r:id="rId19"/>
    <p:sldId id="290" r:id="rId20"/>
    <p:sldId id="287" r:id="rId21"/>
    <p:sldId id="276" r:id="rId22"/>
    <p:sldId id="281" r:id="rId23"/>
    <p:sldId id="282" r:id="rId24"/>
    <p:sldId id="283" r:id="rId25"/>
    <p:sldId id="284" r:id="rId26"/>
  </p:sldIdLst>
  <p:sldSz cx="9144000" cy="6858000" type="screen4x3"/>
  <p:notesSz cx="6802438" cy="9934575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FFCCFF"/>
    <a:srgbClr val="800000"/>
    <a:srgbClr val="00CCFF"/>
    <a:srgbClr val="008000"/>
    <a:srgbClr val="3333FF"/>
    <a:srgbClr val="99CCFF"/>
    <a:srgbClr val="FF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ลักษณะสีปานกลาง 2 - เน้น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45" autoAdjust="0"/>
    <p:restoredTop sz="94660"/>
  </p:normalViewPr>
  <p:slideViewPr>
    <p:cSldViewPr>
      <p:cViewPr varScale="1">
        <p:scale>
          <a:sx n="87" d="100"/>
          <a:sy n="87" d="100"/>
        </p:scale>
        <p:origin x="151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3FFED11-504A-4BFC-BDB7-257CEF49237D}" type="doc">
      <dgm:prSet loTypeId="urn:microsoft.com/office/officeart/2008/layout/VerticalCurvedList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th-TH"/>
        </a:p>
      </dgm:t>
    </dgm:pt>
    <dgm:pt modelId="{CE1ADE04-3FEF-4CA4-B967-EE2CAABA1BA9}">
      <dgm:prSet phldrT="[ข้อความ]" custT="1"/>
      <dgm:spPr/>
      <dgm:t>
        <a:bodyPr/>
        <a:lstStyle/>
        <a:p>
          <a:r>
            <a:rPr lang="th-TH" sz="3600" b="1" smtClean="0">
              <a:latin typeface="TH SarabunPSK" pitchFamily="34" charset="-34"/>
              <a:cs typeface="TH SarabunPSK" pitchFamily="34" charset="-34"/>
            </a:rPr>
            <a:t>การปฏิเสธการรับเด็กพิการเข้าเรียน</a:t>
          </a:r>
          <a:endParaRPr lang="th-TH" sz="3600" b="1" dirty="0">
            <a:latin typeface="TH SarabunPSK" pitchFamily="34" charset="-34"/>
            <a:cs typeface="TH SarabunPSK" pitchFamily="34" charset="-34"/>
          </a:endParaRPr>
        </a:p>
      </dgm:t>
    </dgm:pt>
    <dgm:pt modelId="{B76EB14B-663B-47BE-BE15-8E8493C6AC5C}" type="parTrans" cxnId="{C868CB56-51FE-4DA5-B8D2-78E49FE77188}">
      <dgm:prSet/>
      <dgm:spPr/>
      <dgm:t>
        <a:bodyPr/>
        <a:lstStyle/>
        <a:p>
          <a:endParaRPr lang="th-TH"/>
        </a:p>
      </dgm:t>
    </dgm:pt>
    <dgm:pt modelId="{20431554-96C8-4EC0-9653-3436E3831A84}" type="sibTrans" cxnId="{C868CB56-51FE-4DA5-B8D2-78E49FE77188}">
      <dgm:prSet/>
      <dgm:spPr/>
      <dgm:t>
        <a:bodyPr/>
        <a:lstStyle/>
        <a:p>
          <a:endParaRPr lang="th-TH"/>
        </a:p>
      </dgm:t>
    </dgm:pt>
    <dgm:pt modelId="{A78F8047-1A4A-4FBB-B41C-0DFA8C6B6F26}">
      <dgm:prSet phldrT="[ข้อความ]" custT="1"/>
      <dgm:spPr/>
      <dgm:t>
        <a:bodyPr/>
        <a:lstStyle/>
        <a:p>
          <a:r>
            <a:rPr lang="th-TH" sz="3600" b="1" smtClean="0">
              <a:latin typeface="TH SarabunPSK" pitchFamily="34" charset="-34"/>
              <a:cs typeface="TH SarabunPSK" pitchFamily="34" charset="-34"/>
            </a:rPr>
            <a:t>การจัดจ้างพี่เลี้ยงเด็กพิการ</a:t>
          </a:r>
          <a:endParaRPr lang="th-TH" sz="3600" b="1" dirty="0">
            <a:latin typeface="TH SarabunPSK" pitchFamily="34" charset="-34"/>
            <a:cs typeface="TH SarabunPSK" pitchFamily="34" charset="-34"/>
          </a:endParaRPr>
        </a:p>
      </dgm:t>
    </dgm:pt>
    <dgm:pt modelId="{2CE166B8-460D-46E5-B8B8-949E3D57C097}" type="parTrans" cxnId="{C28FDACE-F2A8-45C5-A450-6A9F705946F6}">
      <dgm:prSet/>
      <dgm:spPr/>
      <dgm:t>
        <a:bodyPr/>
        <a:lstStyle/>
        <a:p>
          <a:endParaRPr lang="th-TH"/>
        </a:p>
      </dgm:t>
    </dgm:pt>
    <dgm:pt modelId="{A2664C8E-CDDD-47B5-98CE-B2E8E8A513E0}" type="sibTrans" cxnId="{C28FDACE-F2A8-45C5-A450-6A9F705946F6}">
      <dgm:prSet/>
      <dgm:spPr/>
      <dgm:t>
        <a:bodyPr/>
        <a:lstStyle/>
        <a:p>
          <a:endParaRPr lang="th-TH"/>
        </a:p>
      </dgm:t>
    </dgm:pt>
    <dgm:pt modelId="{9DC9F741-FC4E-416A-BC7A-A5F3B7A5109F}">
      <dgm:prSet phldrT="[ข้อความ]" custT="1"/>
      <dgm:spPr/>
      <dgm:t>
        <a:bodyPr/>
        <a:lstStyle/>
        <a:p>
          <a:r>
            <a:rPr lang="th-TH" sz="3600" b="1" dirty="0" smtClean="0">
              <a:latin typeface="TH SarabunPSK" pitchFamily="34" charset="-34"/>
              <a:cs typeface="TH SarabunPSK" pitchFamily="34" charset="-34"/>
            </a:rPr>
            <a:t>การจัดการเรื่องครูผู้สอนในโครงการห้องเรียนคู่ขนาน</a:t>
          </a:r>
          <a:endParaRPr lang="th-TH" sz="3600" b="1" dirty="0">
            <a:latin typeface="TH SarabunPSK" pitchFamily="34" charset="-34"/>
            <a:cs typeface="TH SarabunPSK" pitchFamily="34" charset="-34"/>
          </a:endParaRPr>
        </a:p>
      </dgm:t>
    </dgm:pt>
    <dgm:pt modelId="{0577F0DB-BA0B-4AB9-B5E4-4F6262EED62D}" type="parTrans" cxnId="{2143729E-AD7A-4002-85F5-40FD08CA4105}">
      <dgm:prSet/>
      <dgm:spPr/>
      <dgm:t>
        <a:bodyPr/>
        <a:lstStyle/>
        <a:p>
          <a:endParaRPr lang="th-TH"/>
        </a:p>
      </dgm:t>
    </dgm:pt>
    <dgm:pt modelId="{F002C9FB-DB2D-4A81-912E-4E3EFA3A5F25}" type="sibTrans" cxnId="{2143729E-AD7A-4002-85F5-40FD08CA4105}">
      <dgm:prSet/>
      <dgm:spPr/>
      <dgm:t>
        <a:bodyPr/>
        <a:lstStyle/>
        <a:p>
          <a:endParaRPr lang="th-TH"/>
        </a:p>
      </dgm:t>
    </dgm:pt>
    <dgm:pt modelId="{BCCDA9D3-83CD-4A01-9164-C72C4730DC64}">
      <dgm:prSet phldrT="[ข้อความ]" custT="1"/>
      <dgm:spPr/>
      <dgm:t>
        <a:bodyPr/>
        <a:lstStyle/>
        <a:p>
          <a:r>
            <a:rPr lang="th-TH" sz="3600" b="1" dirty="0" smtClean="0">
              <a:latin typeface="TH SarabunPSK" pitchFamily="34" charset="-34"/>
              <a:cs typeface="TH SarabunPSK" pitchFamily="34" charset="-34"/>
            </a:rPr>
            <a:t>การบริหารจัดการงบประมาณ </a:t>
          </a:r>
          <a:br>
            <a:rPr lang="th-TH" sz="3600" b="1" dirty="0" smtClean="0">
              <a:latin typeface="TH SarabunPSK" pitchFamily="34" charset="-34"/>
              <a:cs typeface="TH SarabunPSK" pitchFamily="34" charset="-34"/>
            </a:rPr>
          </a:br>
          <a:r>
            <a:rPr lang="th-TH" sz="3600" b="1" dirty="0" smtClean="0">
              <a:latin typeface="TH SarabunPSK" pitchFamily="34" charset="-34"/>
              <a:cs typeface="TH SarabunPSK" pitchFamily="34" charset="-34"/>
            </a:rPr>
            <a:t>(ตามกรอบแนวทางในการดำเนินงาน)</a:t>
          </a:r>
          <a:endParaRPr lang="th-TH" sz="3600" b="1" dirty="0">
            <a:latin typeface="TH SarabunPSK" pitchFamily="34" charset="-34"/>
            <a:cs typeface="TH SarabunPSK" pitchFamily="34" charset="-34"/>
          </a:endParaRPr>
        </a:p>
      </dgm:t>
    </dgm:pt>
    <dgm:pt modelId="{1516FEC5-3D59-435C-850A-C5032AA16215}" type="parTrans" cxnId="{D2401121-5C68-422D-A1DB-E7AF5F66D066}">
      <dgm:prSet/>
      <dgm:spPr/>
      <dgm:t>
        <a:bodyPr/>
        <a:lstStyle/>
        <a:p>
          <a:endParaRPr lang="th-TH"/>
        </a:p>
      </dgm:t>
    </dgm:pt>
    <dgm:pt modelId="{0E76D44E-F94B-44FA-ACA8-E89059D7C737}" type="sibTrans" cxnId="{D2401121-5C68-422D-A1DB-E7AF5F66D066}">
      <dgm:prSet/>
      <dgm:spPr/>
      <dgm:t>
        <a:bodyPr/>
        <a:lstStyle/>
        <a:p>
          <a:endParaRPr lang="th-TH"/>
        </a:p>
      </dgm:t>
    </dgm:pt>
    <dgm:pt modelId="{471ACF48-37E6-4086-BA2C-CF540581D43E}" type="pres">
      <dgm:prSet presAssocID="{63FFED11-504A-4BFC-BDB7-257CEF49237D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th-TH"/>
        </a:p>
      </dgm:t>
    </dgm:pt>
    <dgm:pt modelId="{46BAE3BA-7CB5-4235-B9C7-BF636402572A}" type="pres">
      <dgm:prSet presAssocID="{63FFED11-504A-4BFC-BDB7-257CEF49237D}" presName="Name1" presStyleCnt="0"/>
      <dgm:spPr/>
      <dgm:t>
        <a:bodyPr/>
        <a:lstStyle/>
        <a:p>
          <a:endParaRPr lang="th-TH"/>
        </a:p>
      </dgm:t>
    </dgm:pt>
    <dgm:pt modelId="{4C3C1FEF-BAFF-4119-A744-0745740AA7FF}" type="pres">
      <dgm:prSet presAssocID="{63FFED11-504A-4BFC-BDB7-257CEF49237D}" presName="cycle" presStyleCnt="0"/>
      <dgm:spPr/>
      <dgm:t>
        <a:bodyPr/>
        <a:lstStyle/>
        <a:p>
          <a:endParaRPr lang="th-TH"/>
        </a:p>
      </dgm:t>
    </dgm:pt>
    <dgm:pt modelId="{0BC33D80-56E0-42DB-A93D-CA5B408AE035}" type="pres">
      <dgm:prSet presAssocID="{63FFED11-504A-4BFC-BDB7-257CEF49237D}" presName="srcNode" presStyleLbl="node1" presStyleIdx="0" presStyleCnt="4"/>
      <dgm:spPr/>
      <dgm:t>
        <a:bodyPr/>
        <a:lstStyle/>
        <a:p>
          <a:endParaRPr lang="th-TH"/>
        </a:p>
      </dgm:t>
    </dgm:pt>
    <dgm:pt modelId="{370EE44B-03AF-46EE-8AD0-28A4E89956C3}" type="pres">
      <dgm:prSet presAssocID="{63FFED11-504A-4BFC-BDB7-257CEF49237D}" presName="conn" presStyleLbl="parChTrans1D2" presStyleIdx="0" presStyleCnt="1"/>
      <dgm:spPr/>
      <dgm:t>
        <a:bodyPr/>
        <a:lstStyle/>
        <a:p>
          <a:endParaRPr lang="th-TH"/>
        </a:p>
      </dgm:t>
    </dgm:pt>
    <dgm:pt modelId="{04BF25B5-09EA-46A1-AB09-414FD07D2E63}" type="pres">
      <dgm:prSet presAssocID="{63FFED11-504A-4BFC-BDB7-257CEF49237D}" presName="extraNode" presStyleLbl="node1" presStyleIdx="0" presStyleCnt="4"/>
      <dgm:spPr/>
      <dgm:t>
        <a:bodyPr/>
        <a:lstStyle/>
        <a:p>
          <a:endParaRPr lang="th-TH"/>
        </a:p>
      </dgm:t>
    </dgm:pt>
    <dgm:pt modelId="{AD81349A-C54C-4A89-8488-DBBF6DAE025A}" type="pres">
      <dgm:prSet presAssocID="{63FFED11-504A-4BFC-BDB7-257CEF49237D}" presName="dstNode" presStyleLbl="node1" presStyleIdx="0" presStyleCnt="4"/>
      <dgm:spPr/>
      <dgm:t>
        <a:bodyPr/>
        <a:lstStyle/>
        <a:p>
          <a:endParaRPr lang="th-TH"/>
        </a:p>
      </dgm:t>
    </dgm:pt>
    <dgm:pt modelId="{D8CFE05C-8925-4B84-89AF-34F2C0FE6C6C}" type="pres">
      <dgm:prSet presAssocID="{CE1ADE04-3FEF-4CA4-B967-EE2CAABA1BA9}" presName="text_1" presStyleLbl="node1" presStyleIdx="0" presStyleCnt="4" custScaleX="77700" custLinFactNeighborX="-5839" custLinFactNeighborY="10652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11261051-20D3-404F-8E23-40605F9ED536}" type="pres">
      <dgm:prSet presAssocID="{CE1ADE04-3FEF-4CA4-B967-EE2CAABA1BA9}" presName="accent_1" presStyleCnt="0"/>
      <dgm:spPr/>
      <dgm:t>
        <a:bodyPr/>
        <a:lstStyle/>
        <a:p>
          <a:endParaRPr lang="th-TH"/>
        </a:p>
      </dgm:t>
    </dgm:pt>
    <dgm:pt modelId="{600D723B-706A-4B97-B034-E0DCC5F6EE4D}" type="pres">
      <dgm:prSet presAssocID="{CE1ADE04-3FEF-4CA4-B967-EE2CAABA1BA9}" presName="accentRepeatNode" presStyleLbl="solidFgAcc1" presStyleIdx="0" presStyleCnt="4" custScaleX="58098" custScaleY="62957" custLinFactNeighborX="13228" custLinFactNeighborY="1667"/>
      <dgm:spPr/>
      <dgm:t>
        <a:bodyPr/>
        <a:lstStyle/>
        <a:p>
          <a:endParaRPr lang="th-TH"/>
        </a:p>
      </dgm:t>
    </dgm:pt>
    <dgm:pt modelId="{70A33895-CD46-432F-B1F2-709FF7668F32}" type="pres">
      <dgm:prSet presAssocID="{A78F8047-1A4A-4FBB-B41C-0DFA8C6B6F26}" presName="text_2" presStyleLbl="node1" presStyleIdx="1" presStyleCnt="4" custScaleX="58844" custLinFactNeighborX="-17284" custLinFactNeighborY="26038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97562A42-1ED6-491B-82CF-2CAAC0016DAD}" type="pres">
      <dgm:prSet presAssocID="{A78F8047-1A4A-4FBB-B41C-0DFA8C6B6F26}" presName="accent_2" presStyleCnt="0"/>
      <dgm:spPr/>
      <dgm:t>
        <a:bodyPr/>
        <a:lstStyle/>
        <a:p>
          <a:endParaRPr lang="th-TH"/>
        </a:p>
      </dgm:t>
    </dgm:pt>
    <dgm:pt modelId="{1A9BE5B4-6989-40DB-AD6D-C2AEC02E581F}" type="pres">
      <dgm:prSet presAssocID="{A78F8047-1A4A-4FBB-B41C-0DFA8C6B6F26}" presName="accentRepeatNode" presStyleLbl="solidFgAcc1" presStyleIdx="1" presStyleCnt="4" custScaleX="58999" custScaleY="58863" custLinFactNeighborX="-2811" custLinFactNeighborY="5760"/>
      <dgm:spPr/>
      <dgm:t>
        <a:bodyPr/>
        <a:lstStyle/>
        <a:p>
          <a:endParaRPr lang="th-TH"/>
        </a:p>
      </dgm:t>
    </dgm:pt>
    <dgm:pt modelId="{EE138C44-683D-4009-BD4C-CC7ADCA69377}" type="pres">
      <dgm:prSet presAssocID="{9DC9F741-FC4E-416A-BC7A-A5F3B7A5109F}" presName="text_3" presStyleLbl="node1" presStyleIdx="2" presStyleCnt="4" custScaleX="98189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3C0381BC-0FAF-4508-893E-7FF5F32B0B56}" type="pres">
      <dgm:prSet presAssocID="{9DC9F741-FC4E-416A-BC7A-A5F3B7A5109F}" presName="accent_3" presStyleCnt="0"/>
      <dgm:spPr/>
      <dgm:t>
        <a:bodyPr/>
        <a:lstStyle/>
        <a:p>
          <a:endParaRPr lang="th-TH"/>
        </a:p>
      </dgm:t>
    </dgm:pt>
    <dgm:pt modelId="{0E0D0342-9FA6-47FD-BD4D-4192DFB62A00}" type="pres">
      <dgm:prSet presAssocID="{9DC9F741-FC4E-416A-BC7A-A5F3B7A5109F}" presName="accentRepeatNode" presStyleLbl="solidFgAcc1" presStyleIdx="2" presStyleCnt="4" custScaleX="64621" custScaleY="69132"/>
      <dgm:spPr/>
      <dgm:t>
        <a:bodyPr/>
        <a:lstStyle/>
        <a:p>
          <a:endParaRPr lang="th-TH"/>
        </a:p>
      </dgm:t>
    </dgm:pt>
    <dgm:pt modelId="{46C35F95-DD45-46E6-A354-F5051D1C722A}" type="pres">
      <dgm:prSet presAssocID="{BCCDA9D3-83CD-4A01-9164-C72C4730DC64}" presName="text_4" presStyleLbl="node1" presStyleIdx="3" presStyleCnt="4" custScaleX="68431" custLinFactNeighborX="-13180" custLinFactNeighborY="9350">
        <dgm:presLayoutVars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B3CDCAFA-2403-4919-BCB5-D5ED431DE7A6}" type="pres">
      <dgm:prSet presAssocID="{BCCDA9D3-83CD-4A01-9164-C72C4730DC64}" presName="accent_4" presStyleCnt="0"/>
      <dgm:spPr/>
      <dgm:t>
        <a:bodyPr/>
        <a:lstStyle/>
        <a:p>
          <a:endParaRPr lang="th-TH"/>
        </a:p>
      </dgm:t>
    </dgm:pt>
    <dgm:pt modelId="{BA9E2DEA-C021-45BD-BD8E-AD396AD41041}" type="pres">
      <dgm:prSet presAssocID="{BCCDA9D3-83CD-4A01-9164-C72C4730DC64}" presName="accentRepeatNode" presStyleLbl="solidFgAcc1" presStyleIdx="3" presStyleCnt="4" custScaleX="59055" custScaleY="65040"/>
      <dgm:spPr/>
      <dgm:t>
        <a:bodyPr/>
        <a:lstStyle/>
        <a:p>
          <a:endParaRPr lang="th-TH"/>
        </a:p>
      </dgm:t>
    </dgm:pt>
  </dgm:ptLst>
  <dgm:cxnLst>
    <dgm:cxn modelId="{C868CB56-51FE-4DA5-B8D2-78E49FE77188}" srcId="{63FFED11-504A-4BFC-BDB7-257CEF49237D}" destId="{CE1ADE04-3FEF-4CA4-B967-EE2CAABA1BA9}" srcOrd="0" destOrd="0" parTransId="{B76EB14B-663B-47BE-BE15-8E8493C6AC5C}" sibTransId="{20431554-96C8-4EC0-9653-3436E3831A84}"/>
    <dgm:cxn modelId="{EF19C466-6779-4F9D-BC5B-531A366EA764}" type="presOf" srcId="{20431554-96C8-4EC0-9653-3436E3831A84}" destId="{370EE44B-03AF-46EE-8AD0-28A4E89956C3}" srcOrd="0" destOrd="0" presId="urn:microsoft.com/office/officeart/2008/layout/VerticalCurvedList"/>
    <dgm:cxn modelId="{E3B835F5-DD6E-4409-94C9-39C9683922E4}" type="presOf" srcId="{BCCDA9D3-83CD-4A01-9164-C72C4730DC64}" destId="{46C35F95-DD45-46E6-A354-F5051D1C722A}" srcOrd="0" destOrd="0" presId="urn:microsoft.com/office/officeart/2008/layout/VerticalCurvedList"/>
    <dgm:cxn modelId="{9B5DECBC-5D4B-43E6-B536-6362D68F889D}" type="presOf" srcId="{9DC9F741-FC4E-416A-BC7A-A5F3B7A5109F}" destId="{EE138C44-683D-4009-BD4C-CC7ADCA69377}" srcOrd="0" destOrd="0" presId="urn:microsoft.com/office/officeart/2008/layout/VerticalCurvedList"/>
    <dgm:cxn modelId="{2143729E-AD7A-4002-85F5-40FD08CA4105}" srcId="{63FFED11-504A-4BFC-BDB7-257CEF49237D}" destId="{9DC9F741-FC4E-416A-BC7A-A5F3B7A5109F}" srcOrd="2" destOrd="0" parTransId="{0577F0DB-BA0B-4AB9-B5E4-4F6262EED62D}" sibTransId="{F002C9FB-DB2D-4A81-912E-4E3EFA3A5F25}"/>
    <dgm:cxn modelId="{9441A854-D7C4-4875-9861-38320655AF99}" type="presOf" srcId="{CE1ADE04-3FEF-4CA4-B967-EE2CAABA1BA9}" destId="{D8CFE05C-8925-4B84-89AF-34F2C0FE6C6C}" srcOrd="0" destOrd="0" presId="urn:microsoft.com/office/officeart/2008/layout/VerticalCurvedList"/>
    <dgm:cxn modelId="{7A27F332-B1E0-4527-A87F-191F5A9DA5F8}" type="presOf" srcId="{A78F8047-1A4A-4FBB-B41C-0DFA8C6B6F26}" destId="{70A33895-CD46-432F-B1F2-709FF7668F32}" srcOrd="0" destOrd="0" presId="urn:microsoft.com/office/officeart/2008/layout/VerticalCurvedList"/>
    <dgm:cxn modelId="{D2401121-5C68-422D-A1DB-E7AF5F66D066}" srcId="{63FFED11-504A-4BFC-BDB7-257CEF49237D}" destId="{BCCDA9D3-83CD-4A01-9164-C72C4730DC64}" srcOrd="3" destOrd="0" parTransId="{1516FEC5-3D59-435C-850A-C5032AA16215}" sibTransId="{0E76D44E-F94B-44FA-ACA8-E89059D7C737}"/>
    <dgm:cxn modelId="{C28FDACE-F2A8-45C5-A450-6A9F705946F6}" srcId="{63FFED11-504A-4BFC-BDB7-257CEF49237D}" destId="{A78F8047-1A4A-4FBB-B41C-0DFA8C6B6F26}" srcOrd="1" destOrd="0" parTransId="{2CE166B8-460D-46E5-B8B8-949E3D57C097}" sibTransId="{A2664C8E-CDDD-47B5-98CE-B2E8E8A513E0}"/>
    <dgm:cxn modelId="{2A2F0ACE-3FB0-4E12-9009-830080B1280F}" type="presOf" srcId="{63FFED11-504A-4BFC-BDB7-257CEF49237D}" destId="{471ACF48-37E6-4086-BA2C-CF540581D43E}" srcOrd="0" destOrd="0" presId="urn:microsoft.com/office/officeart/2008/layout/VerticalCurvedList"/>
    <dgm:cxn modelId="{4B335631-775A-47E6-B72E-6C4C65450ACE}" type="presParOf" srcId="{471ACF48-37E6-4086-BA2C-CF540581D43E}" destId="{46BAE3BA-7CB5-4235-B9C7-BF636402572A}" srcOrd="0" destOrd="0" presId="urn:microsoft.com/office/officeart/2008/layout/VerticalCurvedList"/>
    <dgm:cxn modelId="{15463728-7A34-4DF4-8D11-58C208C500CA}" type="presParOf" srcId="{46BAE3BA-7CB5-4235-B9C7-BF636402572A}" destId="{4C3C1FEF-BAFF-4119-A744-0745740AA7FF}" srcOrd="0" destOrd="0" presId="urn:microsoft.com/office/officeart/2008/layout/VerticalCurvedList"/>
    <dgm:cxn modelId="{E2C0519B-E272-434E-B9AE-01D5F4CF3B01}" type="presParOf" srcId="{4C3C1FEF-BAFF-4119-A744-0745740AA7FF}" destId="{0BC33D80-56E0-42DB-A93D-CA5B408AE035}" srcOrd="0" destOrd="0" presId="urn:microsoft.com/office/officeart/2008/layout/VerticalCurvedList"/>
    <dgm:cxn modelId="{02DA0557-6D22-4B17-8A98-FC6816CE4EEC}" type="presParOf" srcId="{4C3C1FEF-BAFF-4119-A744-0745740AA7FF}" destId="{370EE44B-03AF-46EE-8AD0-28A4E89956C3}" srcOrd="1" destOrd="0" presId="urn:microsoft.com/office/officeart/2008/layout/VerticalCurvedList"/>
    <dgm:cxn modelId="{0E3F7CC4-EBE6-47F3-9074-9AC06DA1557F}" type="presParOf" srcId="{4C3C1FEF-BAFF-4119-A744-0745740AA7FF}" destId="{04BF25B5-09EA-46A1-AB09-414FD07D2E63}" srcOrd="2" destOrd="0" presId="urn:microsoft.com/office/officeart/2008/layout/VerticalCurvedList"/>
    <dgm:cxn modelId="{3ADDAD2E-5F11-4F02-A3C9-DA0E94778A78}" type="presParOf" srcId="{4C3C1FEF-BAFF-4119-A744-0745740AA7FF}" destId="{AD81349A-C54C-4A89-8488-DBBF6DAE025A}" srcOrd="3" destOrd="0" presId="urn:microsoft.com/office/officeart/2008/layout/VerticalCurvedList"/>
    <dgm:cxn modelId="{C47345B8-FAFC-4291-8C5B-8A9791D44A4F}" type="presParOf" srcId="{46BAE3BA-7CB5-4235-B9C7-BF636402572A}" destId="{D8CFE05C-8925-4B84-89AF-34F2C0FE6C6C}" srcOrd="1" destOrd="0" presId="urn:microsoft.com/office/officeart/2008/layout/VerticalCurvedList"/>
    <dgm:cxn modelId="{F1EC47DF-9968-4971-9B9A-24C808376881}" type="presParOf" srcId="{46BAE3BA-7CB5-4235-B9C7-BF636402572A}" destId="{11261051-20D3-404F-8E23-40605F9ED536}" srcOrd="2" destOrd="0" presId="urn:microsoft.com/office/officeart/2008/layout/VerticalCurvedList"/>
    <dgm:cxn modelId="{1BC9C2BB-CA7B-4881-B651-8F16F7DF3416}" type="presParOf" srcId="{11261051-20D3-404F-8E23-40605F9ED536}" destId="{600D723B-706A-4B97-B034-E0DCC5F6EE4D}" srcOrd="0" destOrd="0" presId="urn:microsoft.com/office/officeart/2008/layout/VerticalCurvedList"/>
    <dgm:cxn modelId="{6752F4EA-D56C-4243-AF2F-9A77AA64A106}" type="presParOf" srcId="{46BAE3BA-7CB5-4235-B9C7-BF636402572A}" destId="{70A33895-CD46-432F-B1F2-709FF7668F32}" srcOrd="3" destOrd="0" presId="urn:microsoft.com/office/officeart/2008/layout/VerticalCurvedList"/>
    <dgm:cxn modelId="{48FD269C-FD2C-4478-8547-E71B103E362B}" type="presParOf" srcId="{46BAE3BA-7CB5-4235-B9C7-BF636402572A}" destId="{97562A42-1ED6-491B-82CF-2CAAC0016DAD}" srcOrd="4" destOrd="0" presId="urn:microsoft.com/office/officeart/2008/layout/VerticalCurvedList"/>
    <dgm:cxn modelId="{654BD0FB-5E0E-4A28-9074-E9ABCD7A6E6C}" type="presParOf" srcId="{97562A42-1ED6-491B-82CF-2CAAC0016DAD}" destId="{1A9BE5B4-6989-40DB-AD6D-C2AEC02E581F}" srcOrd="0" destOrd="0" presId="urn:microsoft.com/office/officeart/2008/layout/VerticalCurvedList"/>
    <dgm:cxn modelId="{7E43C234-FAE2-4E0F-84C8-EF6298C6057F}" type="presParOf" srcId="{46BAE3BA-7CB5-4235-B9C7-BF636402572A}" destId="{EE138C44-683D-4009-BD4C-CC7ADCA69377}" srcOrd="5" destOrd="0" presId="urn:microsoft.com/office/officeart/2008/layout/VerticalCurvedList"/>
    <dgm:cxn modelId="{1BA5A10B-8D47-4322-8C87-6F52F27B2F42}" type="presParOf" srcId="{46BAE3BA-7CB5-4235-B9C7-BF636402572A}" destId="{3C0381BC-0FAF-4508-893E-7FF5F32B0B56}" srcOrd="6" destOrd="0" presId="urn:microsoft.com/office/officeart/2008/layout/VerticalCurvedList"/>
    <dgm:cxn modelId="{E292C386-DD8D-4539-BA29-61C2EB90DB27}" type="presParOf" srcId="{3C0381BC-0FAF-4508-893E-7FF5F32B0B56}" destId="{0E0D0342-9FA6-47FD-BD4D-4192DFB62A00}" srcOrd="0" destOrd="0" presId="urn:microsoft.com/office/officeart/2008/layout/VerticalCurvedList"/>
    <dgm:cxn modelId="{D5A7AFAD-3B93-4B6E-957A-455B93938424}" type="presParOf" srcId="{46BAE3BA-7CB5-4235-B9C7-BF636402572A}" destId="{46C35F95-DD45-46E6-A354-F5051D1C722A}" srcOrd="7" destOrd="0" presId="urn:microsoft.com/office/officeart/2008/layout/VerticalCurvedList"/>
    <dgm:cxn modelId="{1FD63167-B33D-4AEA-A491-1BA1136CA4EB}" type="presParOf" srcId="{46BAE3BA-7CB5-4235-B9C7-BF636402572A}" destId="{B3CDCAFA-2403-4919-BCB5-D5ED431DE7A6}" srcOrd="8" destOrd="0" presId="urn:microsoft.com/office/officeart/2008/layout/VerticalCurvedList"/>
    <dgm:cxn modelId="{66BFD4D8-4D9B-4D25-B4A1-D78F53FC2030}" type="presParOf" srcId="{B3CDCAFA-2403-4919-BCB5-D5ED431DE7A6}" destId="{BA9E2DEA-C021-45BD-BD8E-AD396AD41041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0EE44B-03AF-46EE-8AD0-28A4E89956C3}">
      <dsp:nvSpPr>
        <dsp:cNvPr id="0" name=""/>
        <dsp:cNvSpPr/>
      </dsp:nvSpPr>
      <dsp:spPr>
        <a:xfrm>
          <a:off x="-5862467" y="-902375"/>
          <a:ext cx="7019725" cy="7019725"/>
        </a:xfrm>
        <a:prstGeom prst="blockArc">
          <a:avLst>
            <a:gd name="adj1" fmla="val 18900000"/>
            <a:gd name="adj2" fmla="val 2700000"/>
            <a:gd name="adj3" fmla="val 308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8CFE05C-8925-4B84-89AF-34F2C0FE6C6C}">
      <dsp:nvSpPr>
        <dsp:cNvPr id="0" name=""/>
        <dsp:cNvSpPr/>
      </dsp:nvSpPr>
      <dsp:spPr>
        <a:xfrm>
          <a:off x="1045916" y="486385"/>
          <a:ext cx="6202588" cy="80227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6803" tIns="91440" rIns="91440" bIns="9144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3600" b="1" kern="1200" smtClean="0">
              <a:latin typeface="TH SarabunPSK" pitchFamily="34" charset="-34"/>
              <a:cs typeface="TH SarabunPSK" pitchFamily="34" charset="-34"/>
            </a:rPr>
            <a:t>การปฏิเสธการรับเด็กพิการเข้าเรียน</a:t>
          </a:r>
          <a:endParaRPr lang="th-TH" sz="3600" b="1" kern="1200" dirty="0">
            <a:latin typeface="TH SarabunPSK" pitchFamily="34" charset="-34"/>
            <a:cs typeface="TH SarabunPSK" pitchFamily="34" charset="-34"/>
          </a:endParaRPr>
        </a:p>
      </dsp:txBody>
      <dsp:txXfrm>
        <a:off x="1045916" y="486385"/>
        <a:ext cx="6202588" cy="802271"/>
      </dsp:txXfrm>
    </dsp:sp>
    <dsp:sp modelId="{600D723B-706A-4B97-B034-E0DCC5F6EE4D}">
      <dsp:nvSpPr>
        <dsp:cNvPr id="0" name=""/>
        <dsp:cNvSpPr/>
      </dsp:nvSpPr>
      <dsp:spPr>
        <a:xfrm>
          <a:off x="463293" y="503101"/>
          <a:ext cx="582629" cy="631357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l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l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70A33895-CD46-432F-B1F2-709FF7668F32}">
      <dsp:nvSpPr>
        <dsp:cNvPr id="0" name=""/>
        <dsp:cNvSpPr/>
      </dsp:nvSpPr>
      <dsp:spPr>
        <a:xfrm>
          <a:off x="1329714" y="1813438"/>
          <a:ext cx="4426703" cy="80227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6803" tIns="91440" rIns="91440" bIns="9144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3600" b="1" kern="1200" smtClean="0">
              <a:latin typeface="TH SarabunPSK" pitchFamily="34" charset="-34"/>
              <a:cs typeface="TH SarabunPSK" pitchFamily="34" charset="-34"/>
            </a:rPr>
            <a:t>การจัดจ้างพี่เลี้ยงเด็กพิการ</a:t>
          </a:r>
          <a:endParaRPr lang="th-TH" sz="3600" b="1" kern="1200" dirty="0">
            <a:latin typeface="TH SarabunPSK" pitchFamily="34" charset="-34"/>
            <a:cs typeface="TH SarabunPSK" pitchFamily="34" charset="-34"/>
          </a:endParaRPr>
        </a:p>
      </dsp:txBody>
      <dsp:txXfrm>
        <a:off x="1329714" y="1813438"/>
        <a:ext cx="4426703" cy="802271"/>
      </dsp:txXfrm>
    </dsp:sp>
    <dsp:sp modelId="{1A9BE5B4-6989-40DB-AD6D-C2AEC02E581F}">
      <dsp:nvSpPr>
        <dsp:cNvPr id="0" name=""/>
        <dsp:cNvSpPr/>
      </dsp:nvSpPr>
      <dsp:spPr>
        <a:xfrm>
          <a:off x="757891" y="1768291"/>
          <a:ext cx="591665" cy="590301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l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l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EE138C44-683D-4009-BD4C-CC7ADCA69377}">
      <dsp:nvSpPr>
        <dsp:cNvPr id="0" name=""/>
        <dsp:cNvSpPr/>
      </dsp:nvSpPr>
      <dsp:spPr>
        <a:xfrm>
          <a:off x="1150032" y="2808159"/>
          <a:ext cx="7386541" cy="80227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6803" tIns="91440" rIns="91440" bIns="9144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3600" b="1" kern="1200" dirty="0" smtClean="0">
              <a:latin typeface="TH SarabunPSK" pitchFamily="34" charset="-34"/>
              <a:cs typeface="TH SarabunPSK" pitchFamily="34" charset="-34"/>
            </a:rPr>
            <a:t>การจัดการเรื่องครูผู้สอนในโครงการห้องเรียนคู่ขนาน</a:t>
          </a:r>
          <a:endParaRPr lang="th-TH" sz="3600" b="1" kern="1200" dirty="0">
            <a:latin typeface="TH SarabunPSK" pitchFamily="34" charset="-34"/>
            <a:cs typeface="TH SarabunPSK" pitchFamily="34" charset="-34"/>
          </a:endParaRPr>
        </a:p>
      </dsp:txBody>
      <dsp:txXfrm>
        <a:off x="1150032" y="2808159"/>
        <a:ext cx="7386541" cy="802271"/>
      </dsp:txXfrm>
    </dsp:sp>
    <dsp:sp modelId="{0E0D0342-9FA6-47FD-BD4D-4192DFB62A00}">
      <dsp:nvSpPr>
        <dsp:cNvPr id="0" name=""/>
        <dsp:cNvSpPr/>
      </dsp:nvSpPr>
      <dsp:spPr>
        <a:xfrm>
          <a:off x="757891" y="2862653"/>
          <a:ext cx="648044" cy="693283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l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l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46C35F95-DD45-46E6-A354-F5051D1C722A}">
      <dsp:nvSpPr>
        <dsp:cNvPr id="0" name=""/>
        <dsp:cNvSpPr/>
      </dsp:nvSpPr>
      <dsp:spPr>
        <a:xfrm>
          <a:off x="829863" y="4086787"/>
          <a:ext cx="5462668" cy="80227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50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36803" tIns="91440" rIns="91440" bIns="9144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3600" b="1" kern="1200" dirty="0" smtClean="0">
              <a:latin typeface="TH SarabunPSK" pitchFamily="34" charset="-34"/>
              <a:cs typeface="TH SarabunPSK" pitchFamily="34" charset="-34"/>
            </a:rPr>
            <a:t>การบริหารจัดการงบประมาณ </a:t>
          </a:r>
          <a:br>
            <a:rPr lang="th-TH" sz="3600" b="1" kern="1200" dirty="0" smtClean="0">
              <a:latin typeface="TH SarabunPSK" pitchFamily="34" charset="-34"/>
              <a:cs typeface="TH SarabunPSK" pitchFamily="34" charset="-34"/>
            </a:rPr>
          </a:br>
          <a:r>
            <a:rPr lang="th-TH" sz="3600" b="1" kern="1200" dirty="0" smtClean="0">
              <a:latin typeface="TH SarabunPSK" pitchFamily="34" charset="-34"/>
              <a:cs typeface="TH SarabunPSK" pitchFamily="34" charset="-34"/>
            </a:rPr>
            <a:t>(ตามกรอบแนวทางในการดำเนินงาน)</a:t>
          </a:r>
          <a:endParaRPr lang="th-TH" sz="3600" b="1" kern="1200" dirty="0">
            <a:latin typeface="TH SarabunPSK" pitchFamily="34" charset="-34"/>
            <a:cs typeface="TH SarabunPSK" pitchFamily="34" charset="-34"/>
          </a:endParaRPr>
        </a:p>
      </dsp:txBody>
      <dsp:txXfrm>
        <a:off x="829863" y="4086787"/>
        <a:ext cx="5462668" cy="802271"/>
      </dsp:txXfrm>
    </dsp:sp>
    <dsp:sp modelId="{BA9E2DEA-C021-45BD-BD8E-AD396AD41041}">
      <dsp:nvSpPr>
        <dsp:cNvPr id="0" name=""/>
        <dsp:cNvSpPr/>
      </dsp:nvSpPr>
      <dsp:spPr>
        <a:xfrm>
          <a:off x="325839" y="4086787"/>
          <a:ext cx="592226" cy="652246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35000"/>
                <a:satMod val="260000"/>
              </a:schemeClr>
            </a:gs>
            <a:gs pos="30000">
              <a:schemeClr val="lt1">
                <a:hueOff val="0"/>
                <a:satOff val="0"/>
                <a:lumOff val="0"/>
                <a:alphaOff val="0"/>
                <a:tint val="38000"/>
                <a:satMod val="260000"/>
              </a:schemeClr>
            </a:gs>
            <a:gs pos="75000">
              <a:schemeClr val="lt1">
                <a:hueOff val="0"/>
                <a:satOff val="0"/>
                <a:lumOff val="0"/>
                <a:alphaOff val="0"/>
                <a:tint val="55000"/>
                <a:satMod val="255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ยึดหัวกระดาษ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47723" cy="496729"/>
          </a:xfrm>
          <a:prstGeom prst="rect">
            <a:avLst/>
          </a:prstGeom>
        </p:spPr>
        <p:txBody>
          <a:bodyPr vert="horz" lIns="91376" tIns="45689" rIns="91376" bIns="45689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ตัวยึดวันที่ 2"/>
          <p:cNvSpPr>
            <a:spLocks noGrp="1"/>
          </p:cNvSpPr>
          <p:nvPr>
            <p:ph type="dt" sz="quarter" idx="1"/>
          </p:nvPr>
        </p:nvSpPr>
        <p:spPr>
          <a:xfrm>
            <a:off x="3853142" y="1"/>
            <a:ext cx="2947723" cy="496729"/>
          </a:xfrm>
          <a:prstGeom prst="rect">
            <a:avLst/>
          </a:prstGeom>
        </p:spPr>
        <p:txBody>
          <a:bodyPr vert="horz" lIns="91376" tIns="45689" rIns="91376" bIns="45689" rtlCol="0"/>
          <a:lstStyle>
            <a:lvl1pPr algn="r">
              <a:defRPr sz="1200"/>
            </a:lvl1pPr>
          </a:lstStyle>
          <a:p>
            <a:fld id="{D96892A0-0ABF-497F-A4D5-FD6988286628}" type="datetimeFigureOut">
              <a:rPr lang="th-TH" smtClean="0"/>
              <a:pPr/>
              <a:t>02/06/58</a:t>
            </a:fld>
            <a:endParaRPr lang="th-TH"/>
          </a:p>
        </p:txBody>
      </p:sp>
      <p:sp>
        <p:nvSpPr>
          <p:cNvPr id="4" name="ตัวยึดท้ายกระดาษ 3"/>
          <p:cNvSpPr>
            <a:spLocks noGrp="1"/>
          </p:cNvSpPr>
          <p:nvPr>
            <p:ph type="ftr" sz="quarter" idx="2"/>
          </p:nvPr>
        </p:nvSpPr>
        <p:spPr>
          <a:xfrm>
            <a:off x="2" y="9436123"/>
            <a:ext cx="2947723" cy="496729"/>
          </a:xfrm>
          <a:prstGeom prst="rect">
            <a:avLst/>
          </a:prstGeom>
        </p:spPr>
        <p:txBody>
          <a:bodyPr vert="horz" lIns="91376" tIns="45689" rIns="91376" bIns="45689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5" name="ตัวยึดหมายเลขภาพนิ่ง 4"/>
          <p:cNvSpPr>
            <a:spLocks noGrp="1"/>
          </p:cNvSpPr>
          <p:nvPr>
            <p:ph type="sldNum" sz="quarter" idx="3"/>
          </p:nvPr>
        </p:nvSpPr>
        <p:spPr>
          <a:xfrm>
            <a:off x="3853142" y="9436123"/>
            <a:ext cx="2947723" cy="496729"/>
          </a:xfrm>
          <a:prstGeom prst="rect">
            <a:avLst/>
          </a:prstGeom>
        </p:spPr>
        <p:txBody>
          <a:bodyPr vert="horz" lIns="91376" tIns="45689" rIns="91376" bIns="45689" rtlCol="0" anchor="b"/>
          <a:lstStyle>
            <a:lvl1pPr algn="r">
              <a:defRPr sz="1200"/>
            </a:lvl1pPr>
          </a:lstStyle>
          <a:p>
            <a:fld id="{EF29A3C5-7404-45A3-9ED8-F3A79F7A6089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1145733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หัวกระดาษ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47512" cy="498236"/>
          </a:xfrm>
          <a:prstGeom prst="rect">
            <a:avLst/>
          </a:prstGeom>
        </p:spPr>
        <p:txBody>
          <a:bodyPr vert="horz" lIns="91376" tIns="45689" rIns="91376" bIns="45689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idx="1"/>
          </p:nvPr>
        </p:nvSpPr>
        <p:spPr>
          <a:xfrm>
            <a:off x="3853342" y="2"/>
            <a:ext cx="2947512" cy="498236"/>
          </a:xfrm>
          <a:prstGeom prst="rect">
            <a:avLst/>
          </a:prstGeom>
        </p:spPr>
        <p:txBody>
          <a:bodyPr vert="horz" lIns="91376" tIns="45689" rIns="91376" bIns="45689" rtlCol="0"/>
          <a:lstStyle>
            <a:lvl1pPr algn="r">
              <a:defRPr sz="1200"/>
            </a:lvl1pPr>
          </a:lstStyle>
          <a:p>
            <a:fld id="{BAB314C5-49DE-4D40-A447-E5DAD5693562}" type="datetimeFigureOut">
              <a:rPr lang="th-TH" smtClean="0"/>
              <a:pPr/>
              <a:t>02/06/58</a:t>
            </a:fld>
            <a:endParaRPr lang="th-TH"/>
          </a:p>
        </p:txBody>
      </p:sp>
      <p:sp>
        <p:nvSpPr>
          <p:cNvPr id="4" name="ตัวแทนรูปบนสไลด์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3013"/>
            <a:ext cx="4471988" cy="3352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376" tIns="45689" rIns="91376" bIns="45689" rtlCol="0" anchor="ctr"/>
          <a:lstStyle/>
          <a:p>
            <a:endParaRPr lang="th-TH"/>
          </a:p>
        </p:txBody>
      </p:sp>
      <p:sp>
        <p:nvSpPr>
          <p:cNvPr id="5" name="ตัวแทนบันทึกย่อ 4"/>
          <p:cNvSpPr>
            <a:spLocks noGrp="1"/>
          </p:cNvSpPr>
          <p:nvPr>
            <p:ph type="body" sz="quarter" idx="3"/>
          </p:nvPr>
        </p:nvSpPr>
        <p:spPr>
          <a:xfrm>
            <a:off x="680563" y="4780846"/>
            <a:ext cx="5441316" cy="3911312"/>
          </a:xfrm>
          <a:prstGeom prst="rect">
            <a:avLst/>
          </a:prstGeom>
        </p:spPr>
        <p:txBody>
          <a:bodyPr vert="horz" lIns="91376" tIns="45689" rIns="91376" bIns="45689" rtlCol="0"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4"/>
          </p:nvPr>
        </p:nvSpPr>
        <p:spPr>
          <a:xfrm>
            <a:off x="0" y="9436339"/>
            <a:ext cx="2947512" cy="498236"/>
          </a:xfrm>
          <a:prstGeom prst="rect">
            <a:avLst/>
          </a:prstGeom>
        </p:spPr>
        <p:txBody>
          <a:bodyPr vert="horz" lIns="91376" tIns="45689" rIns="91376" bIns="45689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ตัวแทนหมายเลขสไลด์ 6"/>
          <p:cNvSpPr>
            <a:spLocks noGrp="1"/>
          </p:cNvSpPr>
          <p:nvPr>
            <p:ph type="sldNum" sz="quarter" idx="5"/>
          </p:nvPr>
        </p:nvSpPr>
        <p:spPr>
          <a:xfrm>
            <a:off x="3853342" y="9436339"/>
            <a:ext cx="2947512" cy="498236"/>
          </a:xfrm>
          <a:prstGeom prst="rect">
            <a:avLst/>
          </a:prstGeom>
        </p:spPr>
        <p:txBody>
          <a:bodyPr vert="horz" lIns="91376" tIns="45689" rIns="91376" bIns="45689" rtlCol="0" anchor="b"/>
          <a:lstStyle>
            <a:lvl1pPr algn="r">
              <a:defRPr sz="1200"/>
            </a:lvl1pPr>
          </a:lstStyle>
          <a:p>
            <a:fld id="{426BBEB6-2232-4370-8965-07AAF3BD2526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2100470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สไลด์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ตัวแทนหมายเลขสไลด์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6BBEB6-2232-4370-8965-07AAF3BD2526}" type="slidenum">
              <a:rPr lang="th-TH" smtClean="0"/>
              <a:pPr/>
              <a:t>19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436389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ภาพนิ่งชื่อเรื่อง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ชื่อเรื่อง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th-TH" smtClean="0"/>
              <a:t>คลิกเพื่อแก้ไขลักษณะชื่อเรื่องต้นแบบ</a:t>
            </a:r>
            <a:endParaRPr kumimoji="0" lang="en-US"/>
          </a:p>
        </p:txBody>
      </p:sp>
      <p:sp>
        <p:nvSpPr>
          <p:cNvPr id="9" name="ชื่อเรื่องรอง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th-TH" smtClean="0"/>
              <a:t>คลิกเพื่อแก้ไขลักษณะชื่อเรื่องรองต้นแบบ</a:t>
            </a:r>
            <a:endParaRPr kumimoji="0" lang="en-US"/>
          </a:p>
        </p:txBody>
      </p:sp>
      <p:sp>
        <p:nvSpPr>
          <p:cNvPr id="28" name="ตัวยึดวันที่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67EABFAC-8E35-417D-9922-BE2398AC8C9D}" type="datetimeFigureOut">
              <a:rPr lang="th-TH" smtClean="0"/>
              <a:pPr/>
              <a:t>02/06/58</a:t>
            </a:fld>
            <a:endParaRPr lang="th-TH"/>
          </a:p>
        </p:txBody>
      </p:sp>
      <p:sp>
        <p:nvSpPr>
          <p:cNvPr id="17" name="ตัวยึดท้ายกระดาษ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th-TH"/>
          </a:p>
        </p:txBody>
      </p:sp>
      <p:sp>
        <p:nvSpPr>
          <p:cNvPr id="10" name="สี่เหลี่ยมผืนผ้า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สี่เหลี่ยมผืนผ้า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สี่เหลี่ยมผืนผ้า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สี่เหลี่ยมผืนผ้า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ตัวเชื่อมต่อตรง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ตัวเชื่อมต่อตรง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ตัวเชื่อมต่อตรง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ตัวเชื่อมต่อตรง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ตัวเชื่อมต่อตรง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ตัวเชื่อมต่อตรง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สี่เหลี่ยมผืนผ้า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วงรี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วงรี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วงรี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วงรี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วงรี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ตัวยึดหมายเลขภาพนิ่ง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9371E208-2C65-41D6-A602-40F12DE617C8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h-TH" smtClean="0"/>
              <a:t>คลิกเพื่อแก้ไขลักษณะชื่อเรื่องต้นแบบ</a:t>
            </a:r>
            <a:endParaRPr kumimoji="0" lang="en-US"/>
          </a:p>
        </p:txBody>
      </p:sp>
      <p:sp>
        <p:nvSpPr>
          <p:cNvPr id="3" name="ตัวยึดข้อความแนวตั้ง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 eaLnBrk="1" latinLnBrk="0" hangingPunct="1"/>
            <a:r>
              <a:rPr lang="th-TH" smtClean="0"/>
              <a:t>ระดับที่สอง</a:t>
            </a:r>
          </a:p>
          <a:p>
            <a:pPr lvl="2" eaLnBrk="1" latinLnBrk="0" hangingPunct="1"/>
            <a:r>
              <a:rPr lang="th-TH" smtClean="0"/>
              <a:t>ระดับที่สาม</a:t>
            </a:r>
          </a:p>
          <a:p>
            <a:pPr lvl="3" eaLnBrk="1" latinLnBrk="0" hangingPunct="1"/>
            <a:r>
              <a:rPr lang="th-TH" smtClean="0"/>
              <a:t>ระดับที่สี่</a:t>
            </a:r>
          </a:p>
          <a:p>
            <a:pPr lvl="4" eaLnBrk="1" latinLnBrk="0" hangingPunct="1"/>
            <a:r>
              <a:rPr lang="th-TH" smtClean="0"/>
              <a:t>ระดับที่ห้า</a:t>
            </a:r>
            <a:endParaRPr kumimoji="0" lang="en-US"/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ABFAC-8E35-417D-9922-BE2398AC8C9D}" type="datetimeFigureOut">
              <a:rPr lang="th-TH" smtClean="0"/>
              <a:pPr/>
              <a:t>02/06/58</a:t>
            </a:fld>
            <a:endParaRPr lang="th-TH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1E208-2C65-41D6-A602-40F12DE617C8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th-TH" smtClean="0"/>
              <a:t>คลิกเพื่อแก้ไขลักษณะชื่อเรื่องต้นแบบ</a:t>
            </a:r>
            <a:endParaRPr kumimoji="0" lang="en-US"/>
          </a:p>
        </p:txBody>
      </p:sp>
      <p:sp>
        <p:nvSpPr>
          <p:cNvPr id="3" name="ตัวยึด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 eaLnBrk="1" latinLnBrk="0" hangingPunct="1"/>
            <a:r>
              <a:rPr lang="th-TH" smtClean="0"/>
              <a:t>ระดับที่สอง</a:t>
            </a:r>
          </a:p>
          <a:p>
            <a:pPr lvl="2" eaLnBrk="1" latinLnBrk="0" hangingPunct="1"/>
            <a:r>
              <a:rPr lang="th-TH" smtClean="0"/>
              <a:t>ระดับที่สาม</a:t>
            </a:r>
          </a:p>
          <a:p>
            <a:pPr lvl="3" eaLnBrk="1" latinLnBrk="0" hangingPunct="1"/>
            <a:r>
              <a:rPr lang="th-TH" smtClean="0"/>
              <a:t>ระดับที่สี่</a:t>
            </a:r>
          </a:p>
          <a:p>
            <a:pPr lvl="4" eaLnBrk="1" latinLnBrk="0" hangingPunct="1"/>
            <a:r>
              <a:rPr lang="th-TH" smtClean="0"/>
              <a:t>ระดับที่ห้า</a:t>
            </a:r>
            <a:endParaRPr kumimoji="0" lang="en-US"/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ABFAC-8E35-417D-9922-BE2398AC8C9D}" type="datetimeFigureOut">
              <a:rPr lang="th-TH" smtClean="0"/>
              <a:pPr/>
              <a:t>02/06/58</a:t>
            </a:fld>
            <a:endParaRPr lang="th-TH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1E208-2C65-41D6-A602-40F12DE617C8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h-TH" smtClean="0"/>
              <a:t>คลิกเพื่อแก้ไขลักษณะชื่อเรื่องต้นแบบ</a:t>
            </a:r>
            <a:endParaRPr kumimoji="0" lang="en-US"/>
          </a:p>
        </p:txBody>
      </p:sp>
      <p:sp>
        <p:nvSpPr>
          <p:cNvPr id="8" name="ตัวยึดเนื้อหา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 eaLnBrk="1" latinLnBrk="0" hangingPunct="1"/>
            <a:r>
              <a:rPr lang="th-TH" smtClean="0"/>
              <a:t>ระดับที่สอง</a:t>
            </a:r>
          </a:p>
          <a:p>
            <a:pPr lvl="2" eaLnBrk="1" latinLnBrk="0" hangingPunct="1"/>
            <a:r>
              <a:rPr lang="th-TH" smtClean="0"/>
              <a:t>ระดับที่สาม</a:t>
            </a:r>
          </a:p>
          <a:p>
            <a:pPr lvl="3" eaLnBrk="1" latinLnBrk="0" hangingPunct="1"/>
            <a:r>
              <a:rPr lang="th-TH" smtClean="0"/>
              <a:t>ระดับที่สี่</a:t>
            </a:r>
          </a:p>
          <a:p>
            <a:pPr lvl="4" eaLnBrk="1" latinLnBrk="0" hangingPunct="1"/>
            <a:r>
              <a:rPr lang="th-TH" smtClean="0"/>
              <a:t>ระดับที่ห้า</a:t>
            </a:r>
            <a:endParaRPr kumimoji="0" lang="en-US"/>
          </a:p>
        </p:txBody>
      </p:sp>
      <p:sp>
        <p:nvSpPr>
          <p:cNvPr id="7" name="ตัวยึดวันที่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7EABFAC-8E35-417D-9922-BE2398AC8C9D}" type="datetimeFigureOut">
              <a:rPr lang="th-TH" smtClean="0"/>
              <a:pPr/>
              <a:t>02/06/58</a:t>
            </a:fld>
            <a:endParaRPr lang="th-TH"/>
          </a:p>
        </p:txBody>
      </p:sp>
      <p:sp>
        <p:nvSpPr>
          <p:cNvPr id="9" name="ตัวยึดหมายเลขภาพนิ่ง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371E208-2C65-41D6-A602-40F12DE617C8}" type="slidenum">
              <a:rPr lang="th-TH" smtClean="0"/>
              <a:pPr/>
              <a:t>‹#›</a:t>
            </a:fld>
            <a:endParaRPr lang="th-TH"/>
          </a:p>
        </p:txBody>
      </p:sp>
      <p:sp>
        <p:nvSpPr>
          <p:cNvPr id="10" name="ตัวยึดท้ายกระดาษ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th-T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ส่วนหัวของส่วน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th-TH" smtClean="0"/>
              <a:t>คลิกเพื่อแก้ไขลักษณะชื่อเรื่องต้นแบบ</a:t>
            </a:r>
            <a:endParaRPr kumimoji="0" lang="en-US"/>
          </a:p>
        </p:txBody>
      </p:sp>
      <p:sp>
        <p:nvSpPr>
          <p:cNvPr id="3" name="ตัวยึดข้อความ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67EABFAC-8E35-417D-9922-BE2398AC8C9D}" type="datetimeFigureOut">
              <a:rPr lang="th-TH" smtClean="0"/>
              <a:pPr/>
              <a:t>02/06/58</a:t>
            </a:fld>
            <a:endParaRPr lang="th-TH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th-TH"/>
          </a:p>
        </p:txBody>
      </p:sp>
      <p:sp>
        <p:nvSpPr>
          <p:cNvPr id="9" name="สี่เหลี่ยมผืนผ้า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สี่เหลี่ยมผืนผ้า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สี่เหลี่ยมผืนผ้า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สี่เหลี่ยมผืนผ้า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ตัวเชื่อมต่อตรง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ตัวเชื่อมต่อตรง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ตัวเชื่อมต่อตรง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ตัวเชื่อมต่อตรง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ตัวเชื่อมต่อตรง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สี่เหลี่ยมผืนผ้า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วงรี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วงรี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วงรี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วงรี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วงรี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ตัวเชื่อมต่อตรง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9371E208-2C65-41D6-A602-40F12DE617C8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h-TH" smtClean="0"/>
              <a:t>คลิกเพื่อแก้ไขลักษณะชื่อเรื่องต้นแบบ</a:t>
            </a:r>
            <a:endParaRPr kumimoji="0" lang="en-US"/>
          </a:p>
        </p:txBody>
      </p:sp>
      <p:sp>
        <p:nvSpPr>
          <p:cNvPr id="5" name="ตัวยึด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ABFAC-8E35-417D-9922-BE2398AC8C9D}" type="datetimeFigureOut">
              <a:rPr lang="th-TH" smtClean="0"/>
              <a:pPr/>
              <a:t>02/06/58</a:t>
            </a:fld>
            <a:endParaRPr lang="th-TH"/>
          </a:p>
        </p:txBody>
      </p:sp>
      <p:sp>
        <p:nvSpPr>
          <p:cNvPr id="6" name="ตัวยึด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ยึด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1E208-2C65-41D6-A602-40F12DE617C8}" type="slidenum">
              <a:rPr lang="th-TH" smtClean="0"/>
              <a:pPr/>
              <a:t>‹#›</a:t>
            </a:fld>
            <a:endParaRPr lang="th-TH"/>
          </a:p>
        </p:txBody>
      </p:sp>
      <p:sp>
        <p:nvSpPr>
          <p:cNvPr id="9" name="ตัวยึดเนื้อหา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 eaLnBrk="1" latinLnBrk="0" hangingPunct="1"/>
            <a:r>
              <a:rPr lang="th-TH" smtClean="0"/>
              <a:t>ระดับที่สอง</a:t>
            </a:r>
          </a:p>
          <a:p>
            <a:pPr lvl="2" eaLnBrk="1" latinLnBrk="0" hangingPunct="1"/>
            <a:r>
              <a:rPr lang="th-TH" smtClean="0"/>
              <a:t>ระดับที่สาม</a:t>
            </a:r>
          </a:p>
          <a:p>
            <a:pPr lvl="3" eaLnBrk="1" latinLnBrk="0" hangingPunct="1"/>
            <a:r>
              <a:rPr lang="th-TH" smtClean="0"/>
              <a:t>ระดับที่สี่</a:t>
            </a:r>
          </a:p>
          <a:p>
            <a:pPr lvl="4" eaLnBrk="1" latinLnBrk="0" hangingPunct="1"/>
            <a:r>
              <a:rPr lang="th-TH" smtClean="0"/>
              <a:t>ระดับที่ห้า</a:t>
            </a:r>
            <a:endParaRPr kumimoji="0" lang="en-US"/>
          </a:p>
        </p:txBody>
      </p:sp>
      <p:sp>
        <p:nvSpPr>
          <p:cNvPr id="11" name="ตัวยึดเนื้อหา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 eaLnBrk="1" latinLnBrk="0" hangingPunct="1"/>
            <a:r>
              <a:rPr lang="th-TH" smtClean="0"/>
              <a:t>ระดับที่สอง</a:t>
            </a:r>
          </a:p>
          <a:p>
            <a:pPr lvl="2" eaLnBrk="1" latinLnBrk="0" hangingPunct="1"/>
            <a:r>
              <a:rPr lang="th-TH" smtClean="0"/>
              <a:t>ระดับที่สาม</a:t>
            </a:r>
          </a:p>
          <a:p>
            <a:pPr lvl="3" eaLnBrk="1" latinLnBrk="0" hangingPunct="1"/>
            <a:r>
              <a:rPr lang="th-TH" smtClean="0"/>
              <a:t>ระดับที่สี่</a:t>
            </a:r>
          </a:p>
          <a:p>
            <a:pPr lvl="4" eaLnBrk="1" latinLnBrk="0" hangingPunct="1"/>
            <a:r>
              <a:rPr lang="th-TH" smtClean="0"/>
              <a:t>ระดับที่ห้า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th-TH" smtClean="0"/>
              <a:t>คลิกเพื่อแก้ไขลักษณะชื่อเรื่องต้นแบบ</a:t>
            </a:r>
            <a:endParaRPr kumimoji="0" lang="en-US"/>
          </a:p>
        </p:txBody>
      </p:sp>
      <p:sp>
        <p:nvSpPr>
          <p:cNvPr id="7" name="ตัวยึดวันที่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ABFAC-8E35-417D-9922-BE2398AC8C9D}" type="datetimeFigureOut">
              <a:rPr lang="th-TH" smtClean="0"/>
              <a:pPr/>
              <a:t>02/06/58</a:t>
            </a:fld>
            <a:endParaRPr lang="th-TH"/>
          </a:p>
        </p:txBody>
      </p:sp>
      <p:sp>
        <p:nvSpPr>
          <p:cNvPr id="8" name="ตัวยึดท้ายกระดา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ตัวยึดหมายเลขภาพนิ่ง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1E208-2C65-41D6-A602-40F12DE617C8}" type="slidenum">
              <a:rPr lang="th-TH" smtClean="0"/>
              <a:pPr/>
              <a:t>‹#›</a:t>
            </a:fld>
            <a:endParaRPr lang="th-TH"/>
          </a:p>
        </p:txBody>
      </p:sp>
      <p:sp>
        <p:nvSpPr>
          <p:cNvPr id="11" name="ตัวยึดเนื้อหา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 eaLnBrk="1" latinLnBrk="0" hangingPunct="1"/>
            <a:r>
              <a:rPr lang="th-TH" smtClean="0"/>
              <a:t>ระดับที่สอง</a:t>
            </a:r>
          </a:p>
          <a:p>
            <a:pPr lvl="2" eaLnBrk="1" latinLnBrk="0" hangingPunct="1"/>
            <a:r>
              <a:rPr lang="th-TH" smtClean="0"/>
              <a:t>ระดับที่สาม</a:t>
            </a:r>
          </a:p>
          <a:p>
            <a:pPr lvl="3" eaLnBrk="1" latinLnBrk="0" hangingPunct="1"/>
            <a:r>
              <a:rPr lang="th-TH" smtClean="0"/>
              <a:t>ระดับที่สี่</a:t>
            </a:r>
          </a:p>
          <a:p>
            <a:pPr lvl="4" eaLnBrk="1" latinLnBrk="0" hangingPunct="1"/>
            <a:r>
              <a:rPr lang="th-TH" smtClean="0"/>
              <a:t>ระดับที่ห้า</a:t>
            </a:r>
            <a:endParaRPr kumimoji="0" lang="en-US"/>
          </a:p>
        </p:txBody>
      </p:sp>
      <p:sp>
        <p:nvSpPr>
          <p:cNvPr id="13" name="ตัวยึดเนื้อหา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 eaLnBrk="1" latinLnBrk="0" hangingPunct="1"/>
            <a:r>
              <a:rPr lang="th-TH" smtClean="0"/>
              <a:t>ระดับที่สอง</a:t>
            </a:r>
          </a:p>
          <a:p>
            <a:pPr lvl="2" eaLnBrk="1" latinLnBrk="0" hangingPunct="1"/>
            <a:r>
              <a:rPr lang="th-TH" smtClean="0"/>
              <a:t>ระดับที่สาม</a:t>
            </a:r>
          </a:p>
          <a:p>
            <a:pPr lvl="3" eaLnBrk="1" latinLnBrk="0" hangingPunct="1"/>
            <a:r>
              <a:rPr lang="th-TH" smtClean="0"/>
              <a:t>ระดับที่สี่</a:t>
            </a:r>
          </a:p>
          <a:p>
            <a:pPr lvl="4" eaLnBrk="1" latinLnBrk="0" hangingPunct="1"/>
            <a:r>
              <a:rPr lang="th-TH" smtClean="0"/>
              <a:t>ระดับที่ห้า</a:t>
            </a:r>
            <a:endParaRPr kumimoji="0" lang="en-US"/>
          </a:p>
        </p:txBody>
      </p:sp>
      <p:sp>
        <p:nvSpPr>
          <p:cNvPr id="12" name="ตัวยึดข้อความ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14" name="ตัวยึดข้อความ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th-TH" smtClean="0"/>
              <a:t>คลิกเพื่อแก้ไขลักษณะของข้อความต้นแบบ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th-TH" smtClean="0"/>
              <a:t>คลิกเพื่อแก้ไขลักษณะชื่อเรื่องต้นแบบ</a:t>
            </a:r>
            <a:endParaRPr kumimoji="0" lang="en-US"/>
          </a:p>
        </p:txBody>
      </p:sp>
      <p:sp>
        <p:nvSpPr>
          <p:cNvPr id="6" name="ตัวยึดวันที่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7EABFAC-8E35-417D-9922-BE2398AC8C9D}" type="datetimeFigureOut">
              <a:rPr lang="th-TH" smtClean="0"/>
              <a:pPr/>
              <a:t>02/06/58</a:t>
            </a:fld>
            <a:endParaRPr lang="th-TH"/>
          </a:p>
        </p:txBody>
      </p:sp>
      <p:sp>
        <p:nvSpPr>
          <p:cNvPr id="7" name="ตัวยึดหมายเลขภาพนิ่ง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371E208-2C65-41D6-A602-40F12DE617C8}" type="slidenum">
              <a:rPr lang="th-TH" smtClean="0"/>
              <a:pPr/>
              <a:t>‹#›</a:t>
            </a:fld>
            <a:endParaRPr lang="th-TH"/>
          </a:p>
        </p:txBody>
      </p:sp>
      <p:sp>
        <p:nvSpPr>
          <p:cNvPr id="8" name="ตัวยึดท้ายกระดาษ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th-T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ยึดวันที่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ABFAC-8E35-417D-9922-BE2398AC8C9D}" type="datetimeFigureOut">
              <a:rPr lang="th-TH" smtClean="0"/>
              <a:pPr/>
              <a:t>02/06/58</a:t>
            </a:fld>
            <a:endParaRPr lang="th-TH"/>
          </a:p>
        </p:txBody>
      </p:sp>
      <p:sp>
        <p:nvSpPr>
          <p:cNvPr id="3" name="ตัวยึดท้ายกระดา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ตัวยึดหมายเลขภาพนิ่ง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1E208-2C65-41D6-A602-40F12DE617C8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เนื้อหาพร้อมคำอธิบายภาพ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ตัวเชื่อมต่อตรง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th-TH" smtClean="0"/>
              <a:t>คลิกเพื่อแก้ไขลักษณะชื่อเรื่องต้นแบบ</a:t>
            </a:r>
            <a:endParaRPr kumimoji="0" lang="en-US"/>
          </a:p>
        </p:txBody>
      </p:sp>
      <p:sp>
        <p:nvSpPr>
          <p:cNvPr id="3" name="ตัวยึดข้อความ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8" name="ตัวเชื่อมต่อตรง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ตัวเชื่อมต่อตรง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ตัวเชื่อมต่อตรง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สี่เหลี่ยมผืนผ้า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ตัวเชื่อมต่อตรง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วงรี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ตัวยึดเนื้อหา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 eaLnBrk="1" latinLnBrk="0" hangingPunct="1"/>
            <a:r>
              <a:rPr lang="th-TH" smtClean="0"/>
              <a:t>ระดับที่สอง</a:t>
            </a:r>
          </a:p>
          <a:p>
            <a:pPr lvl="2" eaLnBrk="1" latinLnBrk="0" hangingPunct="1"/>
            <a:r>
              <a:rPr lang="th-TH" smtClean="0"/>
              <a:t>ระดับที่สาม</a:t>
            </a:r>
          </a:p>
          <a:p>
            <a:pPr lvl="3" eaLnBrk="1" latinLnBrk="0" hangingPunct="1"/>
            <a:r>
              <a:rPr lang="th-TH" smtClean="0"/>
              <a:t>ระดับที่สี่</a:t>
            </a:r>
          </a:p>
          <a:p>
            <a:pPr lvl="4" eaLnBrk="1" latinLnBrk="0" hangingPunct="1"/>
            <a:r>
              <a:rPr lang="th-TH" smtClean="0"/>
              <a:t>ระดับที่ห้า</a:t>
            </a:r>
            <a:endParaRPr kumimoji="0" lang="en-US"/>
          </a:p>
        </p:txBody>
      </p:sp>
      <p:sp>
        <p:nvSpPr>
          <p:cNvPr id="21" name="ตัวยึดวันที่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7EABFAC-8E35-417D-9922-BE2398AC8C9D}" type="datetimeFigureOut">
              <a:rPr lang="th-TH" smtClean="0"/>
              <a:pPr/>
              <a:t>02/06/58</a:t>
            </a:fld>
            <a:endParaRPr lang="th-TH"/>
          </a:p>
        </p:txBody>
      </p:sp>
      <p:sp>
        <p:nvSpPr>
          <p:cNvPr id="22" name="ตัวยึดหมายเลขภาพนิ่ง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371E208-2C65-41D6-A602-40F12DE617C8}" type="slidenum">
              <a:rPr lang="th-TH" smtClean="0"/>
              <a:pPr/>
              <a:t>‹#›</a:t>
            </a:fld>
            <a:endParaRPr lang="th-TH"/>
          </a:p>
        </p:txBody>
      </p:sp>
      <p:sp>
        <p:nvSpPr>
          <p:cNvPr id="23" name="ตัวยึดท้ายกระดาษ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th-TH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ตัวเชื่อมต่อตรง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วงรี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th-TH" smtClean="0"/>
              <a:t>คลิกเพื่อแก้ไขลักษณะชื่อเรื่องต้นแบบ</a:t>
            </a:r>
            <a:endParaRPr kumimoji="0" lang="en-US"/>
          </a:p>
        </p:txBody>
      </p:sp>
      <p:sp>
        <p:nvSpPr>
          <p:cNvPr id="3" name="ตัวยึดรูปภาพ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th-TH" smtClean="0"/>
              <a:t>คลิกไอคอนเพื่อเพิ่มรูปภาพ</a:t>
            </a:r>
            <a:endParaRPr kumimoji="0" lang="en-US" dirty="0"/>
          </a:p>
        </p:txBody>
      </p:sp>
      <p:sp>
        <p:nvSpPr>
          <p:cNvPr id="4" name="ตัวยึดข้อความ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10" name="ตัวเชื่อมต่อตรง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สี่เหลี่ยมผืนผ้า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ตัวเชื่อมต่อตรง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ตัวเชื่อมต่อตรง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ตัวเชื่อมต่อตรง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ตัวยึดวันที่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7EABFAC-8E35-417D-9922-BE2398AC8C9D}" type="datetimeFigureOut">
              <a:rPr lang="th-TH" smtClean="0"/>
              <a:pPr/>
              <a:t>02/06/58</a:t>
            </a:fld>
            <a:endParaRPr lang="th-TH"/>
          </a:p>
        </p:txBody>
      </p:sp>
      <p:sp>
        <p:nvSpPr>
          <p:cNvPr id="18" name="ตัวยึดหมายเลขภาพนิ่ง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371E208-2C65-41D6-A602-40F12DE617C8}" type="slidenum">
              <a:rPr lang="th-TH" smtClean="0"/>
              <a:pPr/>
              <a:t>‹#›</a:t>
            </a:fld>
            <a:endParaRPr lang="th-TH"/>
          </a:p>
        </p:txBody>
      </p:sp>
      <p:sp>
        <p:nvSpPr>
          <p:cNvPr id="21" name="ตัวยึดท้ายกระดาษ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th-T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ตัวเชื่อมต่อตรง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ตัวยึดชื่อเรื่อง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th-TH" smtClean="0"/>
              <a:t>คลิกเพื่อแก้ไขลักษณะชื่อเรื่องต้นแบบ</a:t>
            </a:r>
            <a:endParaRPr kumimoji="0" lang="en-US"/>
          </a:p>
        </p:txBody>
      </p:sp>
      <p:sp>
        <p:nvSpPr>
          <p:cNvPr id="13" name="ตัวยึดข้อความ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th-TH" smtClean="0"/>
              <a:t>คลิกเพื่อแก้ไขลักษณะของข้อความต้นแบบ</a:t>
            </a:r>
          </a:p>
          <a:p>
            <a:pPr lvl="1" eaLnBrk="1" latinLnBrk="0" hangingPunct="1"/>
            <a:r>
              <a:rPr kumimoji="0" lang="th-TH" smtClean="0"/>
              <a:t>ระดับที่สอง</a:t>
            </a:r>
          </a:p>
          <a:p>
            <a:pPr lvl="2" eaLnBrk="1" latinLnBrk="0" hangingPunct="1"/>
            <a:r>
              <a:rPr kumimoji="0" lang="th-TH" smtClean="0"/>
              <a:t>ระดับที่สาม</a:t>
            </a:r>
          </a:p>
          <a:p>
            <a:pPr lvl="3" eaLnBrk="1" latinLnBrk="0" hangingPunct="1"/>
            <a:r>
              <a:rPr kumimoji="0" lang="th-TH" smtClean="0"/>
              <a:t>ระดับที่สี่</a:t>
            </a:r>
          </a:p>
          <a:p>
            <a:pPr lvl="4" eaLnBrk="1" latinLnBrk="0" hangingPunct="1"/>
            <a:r>
              <a:rPr kumimoji="0" lang="th-TH" smtClean="0"/>
              <a:t>ระดับที่ห้า</a:t>
            </a:r>
            <a:endParaRPr kumimoji="0" lang="en-US"/>
          </a:p>
        </p:txBody>
      </p:sp>
      <p:sp>
        <p:nvSpPr>
          <p:cNvPr id="14" name="ตัวยึดวันที่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7EABFAC-8E35-417D-9922-BE2398AC8C9D}" type="datetimeFigureOut">
              <a:rPr lang="th-TH" smtClean="0"/>
              <a:pPr/>
              <a:t>02/06/58</a:t>
            </a:fld>
            <a:endParaRPr lang="th-TH"/>
          </a:p>
        </p:txBody>
      </p:sp>
      <p:sp>
        <p:nvSpPr>
          <p:cNvPr id="3" name="ตัวยึดท้ายกระดาษ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th-TH"/>
          </a:p>
        </p:txBody>
      </p:sp>
      <p:sp>
        <p:nvSpPr>
          <p:cNvPr id="7" name="ตัวเชื่อมต่อตรง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ตัวเชื่อมต่อตรง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สี่เหลี่ยมผืนผ้า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ตัวเชื่อมต่อตรง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วงรี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ตัวยึดหมายเลขภาพนิ่ง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9371E208-2C65-41D6-A602-40F12DE617C8}" type="slidenum">
              <a:rPr lang="th-TH" smtClean="0"/>
              <a:pPr/>
              <a:t>‹#›</a:t>
            </a:fld>
            <a:endParaRPr lang="th-T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รูปภาพ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2636912"/>
            <a:ext cx="4769196" cy="28803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32453" y="188640"/>
            <a:ext cx="7860028" cy="2448272"/>
          </a:xfr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th-TH" sz="3800" cap="none" dirty="0" smtClean="0">
                <a:ln/>
                <a:solidFill>
                  <a:schemeClr val="accent3"/>
                </a:solidFill>
                <a:latin typeface="TH SarabunPSK" pitchFamily="34" charset="-34"/>
                <a:cs typeface="TH SarabunPSK" pitchFamily="34" charset="-34"/>
              </a:rPr>
              <a:t> </a:t>
            </a:r>
            <a:br>
              <a:rPr lang="th-TH" sz="3800" cap="none" dirty="0" smtClean="0">
                <a:ln/>
                <a:solidFill>
                  <a:schemeClr val="accent3"/>
                </a:solidFill>
                <a:latin typeface="TH SarabunPSK" pitchFamily="34" charset="-34"/>
                <a:cs typeface="TH SarabunPSK" pitchFamily="34" charset="-34"/>
              </a:rPr>
            </a:br>
            <a:r>
              <a:rPr lang="th-TH" sz="3800" cap="none" dirty="0">
                <a:ln/>
                <a:solidFill>
                  <a:schemeClr val="accent3"/>
                </a:solidFill>
                <a:latin typeface="TH SarabunPSK" pitchFamily="34" charset="-34"/>
                <a:cs typeface="TH SarabunPSK" pitchFamily="34" charset="-34"/>
              </a:rPr>
              <a:t/>
            </a:r>
            <a:br>
              <a:rPr lang="th-TH" sz="3800" cap="none" dirty="0">
                <a:ln/>
                <a:solidFill>
                  <a:schemeClr val="accent3"/>
                </a:solidFill>
                <a:latin typeface="TH SarabunPSK" pitchFamily="34" charset="-34"/>
                <a:cs typeface="TH SarabunPSK" pitchFamily="34" charset="-34"/>
              </a:rPr>
            </a:br>
            <a:r>
              <a:rPr lang="th-TH" sz="3800" cap="none" dirty="0" smtClean="0">
                <a:ln/>
                <a:solidFill>
                  <a:schemeClr val="accent3"/>
                </a:solidFill>
                <a:latin typeface="TH SarabunPSK" pitchFamily="34" charset="-34"/>
                <a:cs typeface="TH SarabunPSK" pitchFamily="34" charset="-34"/>
              </a:rPr>
              <a:t/>
            </a:r>
            <a:br>
              <a:rPr lang="th-TH" sz="3800" cap="none" dirty="0" smtClean="0">
                <a:ln/>
                <a:solidFill>
                  <a:schemeClr val="accent3"/>
                </a:solidFill>
                <a:latin typeface="TH SarabunPSK" pitchFamily="34" charset="-34"/>
                <a:cs typeface="TH SarabunPSK" pitchFamily="34" charset="-34"/>
              </a:rPr>
            </a:br>
            <a:r>
              <a:rPr lang="th-TH" sz="5400" cap="none" dirty="0" smtClean="0">
                <a:ln/>
                <a:solidFill>
                  <a:srgbClr val="7030A0"/>
                </a:solidFill>
                <a:latin typeface="TH SarabunPSK" pitchFamily="34" charset="-34"/>
                <a:cs typeface="TH SarabunPSK" pitchFamily="34" charset="-34"/>
              </a:rPr>
              <a:t>โครงการพัฒนาคุณภาพการจัดการศึกษา</a:t>
            </a:r>
            <a:br>
              <a:rPr lang="th-TH" sz="5400" cap="none" dirty="0" smtClean="0">
                <a:ln/>
                <a:solidFill>
                  <a:srgbClr val="7030A0"/>
                </a:solidFill>
                <a:latin typeface="TH SarabunPSK" pitchFamily="34" charset="-34"/>
                <a:cs typeface="TH SarabunPSK" pitchFamily="34" charset="-34"/>
              </a:rPr>
            </a:br>
            <a:r>
              <a:rPr lang="th-TH" sz="5400" cap="none" dirty="0" smtClean="0">
                <a:ln/>
                <a:solidFill>
                  <a:srgbClr val="7030A0"/>
                </a:solidFill>
                <a:latin typeface="TH SarabunPSK" pitchFamily="34" charset="-34"/>
                <a:cs typeface="TH SarabunPSK" pitchFamily="34" charset="-34"/>
              </a:rPr>
              <a:t>เรียนร่วมและเรียนรวม</a:t>
            </a:r>
            <a:br>
              <a:rPr lang="th-TH" sz="5400" cap="none" dirty="0" smtClean="0">
                <a:ln/>
                <a:solidFill>
                  <a:srgbClr val="7030A0"/>
                </a:solidFill>
                <a:latin typeface="TH SarabunPSK" pitchFamily="34" charset="-34"/>
                <a:cs typeface="TH SarabunPSK" pitchFamily="34" charset="-34"/>
              </a:rPr>
            </a:br>
            <a:endParaRPr lang="th-TH" sz="5400" cap="none" dirty="0" smtClean="0">
              <a:ln/>
              <a:solidFill>
                <a:srgbClr val="7030A0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35696" y="4653136"/>
            <a:ext cx="6929437" cy="1285875"/>
          </a:xfrm>
        </p:spPr>
        <p:txBody>
          <a:bodyPr>
            <a:noAutofit/>
          </a:bodyPr>
          <a:lstStyle/>
          <a:p>
            <a:pPr algn="r" eaLnBrk="1" hangingPunct="1">
              <a:defRPr/>
            </a:pPr>
            <a:endParaRPr lang="th-TH" sz="4400" b="1" dirty="0" smtClean="0">
              <a:solidFill>
                <a:srgbClr val="002060"/>
              </a:solidFill>
              <a:latin typeface="TH SarabunPSK" pitchFamily="34" charset="-34"/>
              <a:cs typeface="TH SarabunPSK" pitchFamily="34" charset="-34"/>
            </a:endParaRPr>
          </a:p>
          <a:p>
            <a:pPr algn="r" eaLnBrk="1" hangingPunct="1">
              <a:defRPr/>
            </a:pPr>
            <a:r>
              <a:rPr lang="th-TH" sz="3200" dirty="0" smtClean="0">
                <a:solidFill>
                  <a:srgbClr val="7030A0"/>
                </a:solidFill>
                <a:latin typeface="TH SarabunPSK" pitchFamily="34" charset="-34"/>
                <a:cs typeface="TH SarabunPSK" pitchFamily="34" charset="-34"/>
              </a:rPr>
              <a:t>ดร.พะโยม  </a:t>
            </a:r>
            <a:r>
              <a:rPr lang="th-TH" sz="3200" dirty="0" err="1" smtClean="0">
                <a:solidFill>
                  <a:srgbClr val="7030A0"/>
                </a:solidFill>
                <a:latin typeface="TH SarabunPSK" pitchFamily="34" charset="-34"/>
                <a:cs typeface="TH SarabunPSK" pitchFamily="34" charset="-34"/>
              </a:rPr>
              <a:t>ชิณ</a:t>
            </a:r>
            <a:r>
              <a:rPr lang="th-TH" sz="3200" dirty="0" smtClean="0">
                <a:solidFill>
                  <a:srgbClr val="7030A0"/>
                </a:solidFill>
                <a:latin typeface="TH SarabunPSK" pitchFamily="34" charset="-34"/>
                <a:cs typeface="TH SarabunPSK" pitchFamily="34" charset="-34"/>
              </a:rPr>
              <a:t>วงศ์</a:t>
            </a:r>
            <a:endParaRPr lang="th-TH" sz="3200" b="1" dirty="0" smtClean="0">
              <a:solidFill>
                <a:srgbClr val="7030A0"/>
              </a:solidFill>
              <a:latin typeface="TH SarabunPSK" pitchFamily="34" charset="-34"/>
              <a:cs typeface="TH SarabunPSK" pitchFamily="34" charset="-34"/>
            </a:endParaRPr>
          </a:p>
          <a:p>
            <a:pPr algn="r" eaLnBrk="1" hangingPunct="1">
              <a:defRPr/>
            </a:pPr>
            <a:r>
              <a:rPr lang="th-TH" sz="3200" b="1" dirty="0" smtClean="0">
                <a:solidFill>
                  <a:srgbClr val="7030A0"/>
                </a:solidFill>
                <a:latin typeface="TH SarabunPSK" pitchFamily="34" charset="-34"/>
                <a:cs typeface="TH SarabunPSK" pitchFamily="34" charset="-34"/>
              </a:rPr>
              <a:t>สำนักบริหารงานการศึกษาพิเศษ </a:t>
            </a:r>
            <a:r>
              <a:rPr lang="th-TH" sz="3200" b="1" dirty="0" err="1" smtClean="0">
                <a:solidFill>
                  <a:srgbClr val="7030A0"/>
                </a:solidFill>
                <a:latin typeface="TH SarabunPSK" pitchFamily="34" charset="-34"/>
                <a:cs typeface="TH SarabunPSK" pitchFamily="34" charset="-34"/>
              </a:rPr>
              <a:t>สพฐ</a:t>
            </a:r>
            <a:r>
              <a:rPr lang="th-TH" sz="3200" b="1" dirty="0" smtClean="0">
                <a:solidFill>
                  <a:srgbClr val="7030A0"/>
                </a:solidFill>
                <a:latin typeface="TH SarabunPSK" pitchFamily="34" charset="-34"/>
                <a:cs typeface="TH SarabunPSK" pitchFamily="34" charset="-34"/>
              </a:rPr>
              <a:t>.</a:t>
            </a:r>
          </a:p>
          <a:p>
            <a:pPr eaLnBrk="1" hangingPunct="1">
              <a:defRPr/>
            </a:pPr>
            <a:endParaRPr lang="th-TH" sz="4400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ตัวยึดเนื้อหา 3"/>
          <p:cNvGraphicFramePr>
            <a:graphicFrameLocks noGrp="1"/>
          </p:cNvGraphicFramePr>
          <p:nvPr>
            <p:ph idx="1"/>
          </p:nvPr>
        </p:nvGraphicFramePr>
        <p:xfrm>
          <a:off x="142875" y="882650"/>
          <a:ext cx="8929718" cy="5913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53469"/>
                <a:gridCol w="1976249"/>
              </a:tblGrid>
              <a:tr h="15873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2400" b="1" u="none" strike="noStrike" dirty="0" smtClean="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กิจกรรมหลักและรายละเอียด</a:t>
                      </a:r>
                      <a:endParaRPr lang="th-TH" sz="2400" b="1" i="0" u="none" strike="noStrike" dirty="0" smtClean="0">
                        <a:solidFill>
                          <a:srgbClr val="000000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2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งบประมาณ (บาท)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2200" b="1" u="none" strike="noStrike" dirty="0" smtClean="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กิจกรรมที่ 1 </a:t>
                      </a:r>
                      <a:r>
                        <a:rPr lang="th-TH" sz="2200" b="1" kern="120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บริหารจัดการเพื่อสร้างความเข้มแข็งการจัดการศึกษาสำหรับเด็กพิการเรียนร่วมและเรียนรวม</a:t>
                      </a:r>
                      <a:endParaRPr lang="th-TH" sz="2200" b="1" i="0" u="none" strike="noStrike" dirty="0" smtClean="0">
                        <a:solidFill>
                          <a:srgbClr val="000000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h-TH" sz="2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th-TH" sz="2200" kern="120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1.1 สนับสนุนงบประมาณ เพื่อสร้างความเข้มแข็งในการบริหารจัดการเรียนร่วมและเรียนรวม เพื่อให้เด็กทุกคนได้รับโอกาสทางการศึกษาอย่างทั่วถึงและมีคุณภาพ ดังนี้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200" b="1" dirty="0" smtClean="0">
                          <a:latin typeface="TH SarabunPSK" pitchFamily="34" charset="-34"/>
                          <a:cs typeface="TH SarabunPSK" pitchFamily="34" charset="-34"/>
                        </a:rPr>
                        <a:t>176,741,000</a:t>
                      </a:r>
                      <a:endParaRPr lang="th-TH" sz="2200" b="1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th-TH" sz="2400" kern="120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 จัดสรรให้โรงเรียนแกนนำจัดการเรียนร่วมที่เหลือ จำนวน 3,943</a:t>
                      </a:r>
                      <a:r>
                        <a:rPr lang="th-TH" sz="2400" kern="1200" baseline="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 โรง</a:t>
                      </a:r>
                      <a:endParaRPr lang="th-TH" sz="2400" kern="1200" dirty="0" smtClean="0">
                        <a:solidFill>
                          <a:schemeClr val="dk1"/>
                        </a:solidFill>
                        <a:latin typeface="TH SarabunPSK" pitchFamily="34" charset="-34"/>
                        <a:ea typeface="+mn-ea"/>
                        <a:cs typeface="TH SarabunPSK" pitchFamily="34" charset="-34"/>
                      </a:endParaRPr>
                    </a:p>
                    <a:p>
                      <a:pPr>
                        <a:buFontTx/>
                        <a:buNone/>
                      </a:pPr>
                      <a:r>
                        <a:rPr lang="th-TH" sz="2400" kern="1200" baseline="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    - </a:t>
                      </a:r>
                      <a:r>
                        <a:rPr lang="th-TH" sz="2400" kern="1200" baseline="0" dirty="0" err="1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สพป.</a:t>
                      </a:r>
                      <a:r>
                        <a:rPr lang="th-TH" sz="2400" kern="1200" baseline="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 จำนวน 3,441 โรงๆ ละ </a:t>
                      </a:r>
                      <a:r>
                        <a:rPr lang="th-TH" sz="2400" kern="120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21</a:t>
                      </a:r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,</a:t>
                      </a:r>
                      <a:r>
                        <a:rPr lang="th-TH" sz="2400" kern="120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000 บาท</a:t>
                      </a:r>
                      <a:r>
                        <a:rPr lang="th-TH" sz="2400" kern="1200" baseline="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/>
                      </a:r>
                      <a:br>
                        <a:rPr lang="th-TH" sz="2400" kern="1200" baseline="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</a:br>
                      <a:r>
                        <a:rPr lang="th-TH" sz="2400" kern="1200" baseline="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    - </a:t>
                      </a:r>
                      <a:r>
                        <a:rPr lang="th-TH" sz="2400" kern="1200" baseline="0" dirty="0" err="1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สพ</a:t>
                      </a:r>
                      <a:r>
                        <a:rPr lang="th-TH" sz="2400" kern="1200" baseline="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ม. จำนวน 505 โรงๆ ละ </a:t>
                      </a:r>
                      <a:r>
                        <a:rPr lang="th-TH" sz="2400" kern="120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21</a:t>
                      </a:r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,</a:t>
                      </a:r>
                      <a:r>
                        <a:rPr lang="th-TH" sz="2400" kern="120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000 บาท</a:t>
                      </a:r>
                      <a:endParaRPr lang="en-US" sz="2400" kern="1200" dirty="0" smtClean="0">
                        <a:solidFill>
                          <a:schemeClr val="dk1"/>
                        </a:solidFill>
                        <a:latin typeface="TH SarabunPSK" pitchFamily="34" charset="-34"/>
                        <a:ea typeface="+mn-ea"/>
                        <a:cs typeface="TH SarabunPSK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th-TH" sz="2000" kern="1200" dirty="0" smtClean="0">
                        <a:solidFill>
                          <a:schemeClr val="dk1"/>
                        </a:solidFill>
                        <a:latin typeface="TH SarabunPSK" pitchFamily="34" charset="-34"/>
                        <a:ea typeface="+mn-ea"/>
                        <a:cs typeface="TH SarabunPSK" pitchFamily="34" charset="-34"/>
                      </a:endParaRPr>
                    </a:p>
                    <a:p>
                      <a:pPr algn="ctr"/>
                      <a:r>
                        <a:rPr lang="th-TH" sz="2400" kern="120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72,261,000</a:t>
                      </a:r>
                    </a:p>
                    <a:p>
                      <a:pPr algn="ctr"/>
                      <a:r>
                        <a:rPr lang="th-TH" sz="2400" kern="120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10,605,000</a:t>
                      </a:r>
                      <a:endParaRPr lang="th-TH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th-TH" sz="2400" kern="120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- โรงเรียนต้นแบบการเรียนรวมเดิม (ปีงบประมาณ 2555-2556) จำนวน 445 โรง </a:t>
                      </a:r>
                    </a:p>
                    <a:p>
                      <a:r>
                        <a:rPr lang="th-TH" sz="2400" kern="120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    -</a:t>
                      </a:r>
                      <a:r>
                        <a:rPr lang="th-TH" sz="2400" kern="1200" baseline="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 </a:t>
                      </a:r>
                      <a:r>
                        <a:rPr lang="th-TH" sz="2400" kern="1200" baseline="0" dirty="0" err="1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สพป.</a:t>
                      </a:r>
                      <a:r>
                        <a:rPr lang="th-TH" sz="2400" kern="1200" baseline="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 จำนวน 366 โรงๆ ล</a:t>
                      </a:r>
                      <a:r>
                        <a:rPr lang="th-TH" sz="2400" kern="120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ะ </a:t>
                      </a:r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35,</a:t>
                      </a:r>
                      <a:r>
                        <a:rPr lang="th-TH" sz="2400" kern="120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000 บาท</a:t>
                      </a:r>
                    </a:p>
                    <a:p>
                      <a:r>
                        <a:rPr lang="th-TH" sz="2400" kern="120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    - </a:t>
                      </a:r>
                      <a:r>
                        <a:rPr lang="th-TH" sz="2400" kern="1200" dirty="0" err="1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สพ</a:t>
                      </a:r>
                      <a:r>
                        <a:rPr lang="th-TH" sz="2400" kern="120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ม. จำนวน 79 </a:t>
                      </a:r>
                      <a:r>
                        <a:rPr lang="th-TH" sz="2400" kern="1200" baseline="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โรงๆ ล</a:t>
                      </a:r>
                      <a:r>
                        <a:rPr lang="th-TH" sz="2400" kern="120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ะ </a:t>
                      </a:r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35,</a:t>
                      </a:r>
                      <a:r>
                        <a:rPr lang="th-TH" sz="2400" kern="120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000 บาท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th-TH" sz="2400" dirty="0" smtClean="0">
                        <a:latin typeface="TH SarabunPSK" pitchFamily="34" charset="-34"/>
                        <a:cs typeface="TH SarabunPSK" pitchFamily="34" charset="-34"/>
                      </a:endParaRPr>
                    </a:p>
                    <a:p>
                      <a:pPr algn="ctr"/>
                      <a:r>
                        <a:rPr lang="th-TH" sz="2400" dirty="0" smtClean="0">
                          <a:latin typeface="TH SarabunPSK" pitchFamily="34" charset="-34"/>
                          <a:cs typeface="TH SarabunPSK" pitchFamily="34" charset="-34"/>
                        </a:rPr>
                        <a:t>12,810,000</a:t>
                      </a:r>
                    </a:p>
                    <a:p>
                      <a:pPr algn="ctr"/>
                      <a:r>
                        <a:rPr lang="th-TH" sz="2400" dirty="0" smtClean="0">
                          <a:latin typeface="TH SarabunPSK" pitchFamily="34" charset="-34"/>
                          <a:cs typeface="TH SarabunPSK" pitchFamily="34" charset="-34"/>
                        </a:rPr>
                        <a:t>2,765,000</a:t>
                      </a:r>
                      <a:endParaRPr lang="th-TH" sz="2400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th-TH" sz="2400" kern="120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 โรงเรียนต้นแบบการเรียนรวมที่คัดเลือกเพิ่มในปีงบประมาณ 2557 จำนวน 783 โรง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lang="th-TH" sz="2400" kern="120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     - </a:t>
                      </a:r>
                      <a:r>
                        <a:rPr lang="th-TH" sz="2400" kern="1200" dirty="0" err="1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สพป.</a:t>
                      </a:r>
                      <a:r>
                        <a:rPr lang="th-TH" sz="2400" kern="120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 จำนวน 539 โรงๆ ละ 100</a:t>
                      </a:r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,</a:t>
                      </a:r>
                      <a:r>
                        <a:rPr lang="th-TH" sz="2400" kern="120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000 บาท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lang="th-TH" sz="2400" kern="120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     - </a:t>
                      </a:r>
                      <a:r>
                        <a:rPr lang="th-TH" sz="2400" kern="1200" dirty="0" err="1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สพ</a:t>
                      </a:r>
                      <a:r>
                        <a:rPr lang="th-TH" sz="2400" kern="120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ม. จำนวน 193 โรงๆ ละ 100</a:t>
                      </a:r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,</a:t>
                      </a:r>
                      <a:r>
                        <a:rPr lang="th-TH" sz="2400" kern="120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000 บาท</a:t>
                      </a:r>
                      <a:endParaRPr lang="en-US" sz="2400" kern="1200" dirty="0" smtClean="0">
                        <a:solidFill>
                          <a:schemeClr val="dk1"/>
                        </a:solidFill>
                        <a:latin typeface="TH SarabunPSK" pitchFamily="34" charset="-34"/>
                        <a:ea typeface="+mn-ea"/>
                        <a:cs typeface="TH SarabunPSK" pitchFamily="34" charset="-34"/>
                      </a:endParaRPr>
                    </a:p>
                    <a:p>
                      <a:pPr>
                        <a:buFontTx/>
                        <a:buNone/>
                      </a:pPr>
                      <a:r>
                        <a:rPr lang="th-TH" sz="2400" kern="120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     - </a:t>
                      </a:r>
                      <a:r>
                        <a:rPr lang="th-TH" sz="2400" kern="1200" dirty="0" err="1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รร.</a:t>
                      </a:r>
                      <a:r>
                        <a:rPr lang="th-TH" sz="2400" kern="120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ศึกษาสงเคราะห์/ราชประชานุเคราะห์</a:t>
                      </a:r>
                      <a:r>
                        <a:rPr lang="th-TH" sz="2400" kern="1200" baseline="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 51 </a:t>
                      </a:r>
                      <a:r>
                        <a:rPr lang="th-TH" sz="2400" kern="120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โรงๆ ละ 100</a:t>
                      </a:r>
                      <a:r>
                        <a:rPr lang="en-US" sz="2400" kern="120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,</a:t>
                      </a:r>
                      <a:r>
                        <a:rPr lang="th-TH" sz="2400" kern="120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000 บาท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th-TH" sz="2400" dirty="0" smtClean="0">
                        <a:latin typeface="TH SarabunPSK" pitchFamily="34" charset="-34"/>
                        <a:cs typeface="TH SarabunPSK" pitchFamily="34" charset="-34"/>
                      </a:endParaRPr>
                    </a:p>
                    <a:p>
                      <a:pPr algn="ctr"/>
                      <a:r>
                        <a:rPr lang="th-TH" sz="2400" dirty="0" smtClean="0">
                          <a:latin typeface="TH SarabunPSK" pitchFamily="34" charset="-34"/>
                          <a:cs typeface="TH SarabunPSK" pitchFamily="34" charset="-34"/>
                        </a:rPr>
                        <a:t>53,900,000</a:t>
                      </a:r>
                    </a:p>
                    <a:p>
                      <a:pPr algn="ctr"/>
                      <a:r>
                        <a:rPr lang="th-TH" sz="2400" dirty="0" smtClean="0">
                          <a:latin typeface="TH SarabunPSK" pitchFamily="34" charset="-34"/>
                          <a:cs typeface="TH SarabunPSK" pitchFamily="34" charset="-34"/>
                        </a:rPr>
                        <a:t>19,300,000</a:t>
                      </a:r>
                    </a:p>
                    <a:p>
                      <a:pPr algn="ctr"/>
                      <a:r>
                        <a:rPr lang="th-TH" sz="2400" dirty="0" smtClean="0">
                          <a:latin typeface="TH SarabunPSK" pitchFamily="34" charset="-34"/>
                          <a:cs typeface="TH SarabunPSK" pitchFamily="34" charset="-34"/>
                        </a:rPr>
                        <a:t>5,100,000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357188" y="71438"/>
            <a:ext cx="8501062" cy="677108"/>
          </a:xfrm>
          <a:prstGeom prst="rect">
            <a:avLst/>
          </a:prstGeom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 w="9525">
            <a:noFill/>
            <a:miter lim="800000"/>
            <a:headEnd/>
            <a:tailEnd/>
          </a:ln>
        </p:spPr>
        <p:style>
          <a:lnRef idx="0">
            <a:scrgbClr r="0" g="0" b="0"/>
          </a:lnRef>
          <a:fillRef idx="1002">
            <a:schemeClr val="lt1"/>
          </a:fillRef>
          <a:effectRef idx="0">
            <a:scrgbClr r="0" g="0" b="0"/>
          </a:effectRef>
          <a:fontRef idx="major"/>
        </p:style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th-TH" sz="3800" b="1" kern="0" dirty="0" smtClean="0">
                <a:solidFill>
                  <a:schemeClr val="tx2"/>
                </a:solidFill>
                <a:latin typeface="TH SarabunPSK" pitchFamily="34" charset="-34"/>
                <a:cs typeface="TH SarabunPSK" pitchFamily="34" charset="-34"/>
              </a:rPr>
              <a:t>งบประมาณปี 2558 (ที่จัดสรรให้ส่วนภูมิภาค)</a:t>
            </a:r>
            <a:endParaRPr lang="th-TH" sz="3800" kern="0" dirty="0">
              <a:solidFill>
                <a:schemeClr val="tx2"/>
              </a:solidFill>
              <a:latin typeface="TH SarabunPSK" pitchFamily="34" charset="-34"/>
              <a:cs typeface="TH SarabunPSK" pitchFamily="34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ตัวยึดเนื้อหา 3"/>
          <p:cNvGraphicFramePr>
            <a:graphicFrameLocks noGrp="1"/>
          </p:cNvGraphicFramePr>
          <p:nvPr>
            <p:ph idx="1"/>
          </p:nvPr>
        </p:nvGraphicFramePr>
        <p:xfrm>
          <a:off x="214282" y="928670"/>
          <a:ext cx="8715405" cy="46894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14531"/>
                <a:gridCol w="2300874"/>
              </a:tblGrid>
              <a:tr h="58235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3200" b="1" u="none" strike="noStrike" dirty="0" smtClean="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กิจกรรมหลักและรายละเอียด</a:t>
                      </a:r>
                      <a:endParaRPr lang="th-TH" sz="3200" b="1" i="0" u="none" strike="noStrike" dirty="0" smtClean="0">
                        <a:solidFill>
                          <a:srgbClr val="000000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32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งบประมาณ (บาท)</a:t>
                      </a:r>
                    </a:p>
                  </a:txBody>
                  <a:tcPr/>
                </a:tc>
              </a:tr>
              <a:tr h="107275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3200" b="1" u="none" strike="noStrike" dirty="0" smtClean="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กิจกรรมที่ 1 </a:t>
                      </a:r>
                      <a:r>
                        <a:rPr lang="th-TH" sz="3200" b="1" kern="120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บริหารจัดการเพื่อสร้างความเข้มแข็ง</a:t>
                      </a:r>
                      <a:br>
                        <a:rPr lang="th-TH" sz="3200" b="1" kern="120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</a:br>
                      <a:r>
                        <a:rPr lang="th-TH" sz="3200" b="1" kern="120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การจัดการศึกษาสำหรับเด็กพิการเรียนร่วมและเรียนรวม</a:t>
                      </a:r>
                      <a:endParaRPr lang="th-TH" sz="3200" b="1" i="0" u="none" strike="noStrike" dirty="0" smtClean="0">
                        <a:solidFill>
                          <a:srgbClr val="000000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h-TH" sz="3200" dirty="0"/>
                    </a:p>
                  </a:txBody>
                  <a:tcPr/>
                </a:tc>
              </a:tr>
              <a:tr h="3034376">
                <a:tc>
                  <a:txBody>
                    <a:bodyPr/>
                    <a:lstStyle/>
                    <a:p>
                      <a:r>
                        <a:rPr lang="th-TH" sz="3200" kern="120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1.2 สนับสนุนงบประมาณให้โรงเรียนนำร่อง</a:t>
                      </a:r>
                      <a:r>
                        <a:rPr lang="th-TH" sz="3200" kern="1200" baseline="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 </a:t>
                      </a:r>
                      <a:br>
                        <a:rPr lang="th-TH" sz="3200" kern="1200" baseline="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</a:br>
                      <a:r>
                        <a:rPr lang="th-TH" sz="3200" kern="1200" baseline="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(ห้องเรียนวิทยาศาสตร์และคณิตศาสตร์สำหรับนักเรียนพิการ ตามโครงการสนับสนุนและพัฒนานักเรียนตาบอดสาขาวิทยาศาสตร์ในระดับอุดมศึกษา โครงการพระราชดำริ</a:t>
                      </a:r>
                      <a:br>
                        <a:rPr lang="th-TH" sz="3200" kern="1200" baseline="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</a:br>
                      <a:r>
                        <a:rPr lang="th-TH" sz="3200" kern="1200" baseline="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ในสมเด็จพระเทพรัตนราชสุดาฯ จำนวน 5 แห่ง ๆ ละ </a:t>
                      </a:r>
                      <a:br>
                        <a:rPr lang="th-TH" sz="3200" kern="1200" baseline="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</a:br>
                      <a:r>
                        <a:rPr lang="th-TH" sz="3200" kern="1200" baseline="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180,000 บาท</a:t>
                      </a:r>
                      <a:endParaRPr lang="th-TH" sz="3200" kern="1200" dirty="0" smtClean="0">
                        <a:solidFill>
                          <a:schemeClr val="dk1"/>
                        </a:solidFill>
                        <a:latin typeface="TH SarabunPSK" pitchFamily="34" charset="-34"/>
                        <a:ea typeface="+mn-ea"/>
                        <a:cs typeface="TH SarabunPSK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3200" b="1" dirty="0" smtClean="0">
                          <a:latin typeface="TH SarabunPSK" pitchFamily="34" charset="-34"/>
                          <a:cs typeface="TH SarabunPSK" pitchFamily="34" charset="-34"/>
                        </a:rPr>
                        <a:t>900,000</a:t>
                      </a:r>
                      <a:endParaRPr lang="th-TH" sz="3200" b="1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357188" y="71438"/>
            <a:ext cx="8501062" cy="677108"/>
          </a:xfrm>
          <a:prstGeom prst="rect">
            <a:avLst/>
          </a:prstGeom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  <a:ln w="9525">
            <a:noFill/>
            <a:miter lim="800000"/>
            <a:headEnd/>
            <a:tailEnd/>
          </a:ln>
        </p:spPr>
        <p:style>
          <a:lnRef idx="0">
            <a:scrgbClr r="0" g="0" b="0"/>
          </a:lnRef>
          <a:fillRef idx="1002">
            <a:schemeClr val="lt1"/>
          </a:fillRef>
          <a:effectRef idx="0">
            <a:scrgbClr r="0" g="0" b="0"/>
          </a:effectRef>
          <a:fontRef idx="major"/>
        </p:style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th-TH" sz="3800" b="1" kern="0" dirty="0" smtClean="0">
                <a:solidFill>
                  <a:schemeClr val="tx2"/>
                </a:solidFill>
                <a:latin typeface="TH SarabunPSK" pitchFamily="34" charset="-34"/>
                <a:cs typeface="TH SarabunPSK" pitchFamily="34" charset="-34"/>
              </a:rPr>
              <a:t>งบประมาณปี 2558 (ที่จัดสรรให้ส่วนภูมิภาค)</a:t>
            </a:r>
            <a:endParaRPr lang="th-TH" sz="3800" kern="0" dirty="0">
              <a:solidFill>
                <a:schemeClr val="tx2"/>
              </a:solidFill>
              <a:latin typeface="TH SarabunPSK" pitchFamily="34" charset="-34"/>
              <a:cs typeface="TH SarabunPSK" pitchFamily="34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ตัวยึดเนื้อหา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85517876"/>
              </p:ext>
            </p:extLst>
          </p:nvPr>
        </p:nvGraphicFramePr>
        <p:xfrm>
          <a:off x="357188" y="363538"/>
          <a:ext cx="8429684" cy="606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14842"/>
                <a:gridCol w="4214842"/>
              </a:tblGrid>
              <a:tr h="15873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2800" b="1" u="none" strike="noStrike" dirty="0" smtClean="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กิจกรรมหลักและรายละเอียด</a:t>
                      </a:r>
                      <a:endParaRPr lang="th-TH" sz="2800" b="1" i="0" u="none" strike="noStrike" dirty="0" smtClean="0">
                        <a:solidFill>
                          <a:srgbClr val="000000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28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งบประมาณ (บาท)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3200" b="1" kern="120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กิจกรรมที่ 2 การพัฒนาครูและบุคลากรทางการศึกษา</a:t>
                      </a:r>
                      <a:endParaRPr lang="en-US" sz="3200" kern="1200" dirty="0" smtClean="0">
                        <a:solidFill>
                          <a:schemeClr val="dk1"/>
                        </a:solidFill>
                        <a:latin typeface="TH SarabunPSK" pitchFamily="34" charset="-34"/>
                        <a:ea typeface="+mn-ea"/>
                        <a:cs typeface="TH SarabunPSK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h-TH" sz="3200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3200" kern="120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2.1 สนับสนุนงบประมาณให้ </a:t>
                      </a:r>
                      <a:r>
                        <a:rPr lang="th-TH" sz="3200" kern="1200" dirty="0" err="1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สพป.</a:t>
                      </a:r>
                      <a:r>
                        <a:rPr lang="th-TH" sz="3200" kern="120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และ </a:t>
                      </a:r>
                      <a:r>
                        <a:rPr lang="th-TH" sz="3200" kern="1200" dirty="0" err="1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สพ</a:t>
                      </a:r>
                      <a:r>
                        <a:rPr lang="th-TH" sz="3200" kern="120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ม. ขยายผลจัด</a:t>
                      </a:r>
                      <a:r>
                        <a:rPr lang="th-TH" sz="3200" kern="120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อบรม</a:t>
                      </a:r>
                      <a:r>
                        <a:rPr lang="en-US" sz="3200" kern="120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/>
                      </a:r>
                      <a:br>
                        <a:rPr lang="en-US" sz="3200" kern="120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</a:br>
                      <a:r>
                        <a:rPr lang="th-TH" sz="3200" kern="120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เพื่อ</a:t>
                      </a:r>
                      <a:r>
                        <a:rPr lang="th-TH" sz="3200" kern="120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พัฒนาครูผู้สอนตามหลักสูตร “ผู้ดำเนินการคัดกรองคน</a:t>
                      </a:r>
                      <a:r>
                        <a:rPr lang="th-TH" sz="3200" kern="120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พิการ</a:t>
                      </a:r>
                      <a:br>
                        <a:rPr lang="th-TH" sz="3200" kern="120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</a:br>
                      <a:r>
                        <a:rPr lang="th-TH" sz="3200" kern="120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ทาง</a:t>
                      </a:r>
                      <a:r>
                        <a:rPr lang="th-TH" sz="3200" kern="120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การศึกษา”</a:t>
                      </a:r>
                      <a:r>
                        <a:rPr lang="th-TH" sz="3200" b="1" kern="120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และพัฒนาองค์ความรู้ที่เกี่ยวข้องกับการจัดการเรียนรวม</a:t>
                      </a:r>
                      <a:r>
                        <a:rPr lang="th-TH" sz="3200" kern="120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 โดยจัดสรรให้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th-TH" sz="3200" kern="120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 </a:t>
                      </a:r>
                      <a:r>
                        <a:rPr lang="th-TH" sz="3200" kern="1200" dirty="0" err="1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สพป.</a:t>
                      </a:r>
                      <a:r>
                        <a:rPr lang="th-TH" sz="3200" kern="120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 183 แห่งๆ ละ 85</a:t>
                      </a:r>
                      <a:r>
                        <a:rPr lang="en-US" sz="3200" kern="120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,</a:t>
                      </a:r>
                      <a:r>
                        <a:rPr lang="th-TH" sz="3200" kern="120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000 บาท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th-TH" sz="3200" kern="120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 </a:t>
                      </a:r>
                      <a:r>
                        <a:rPr lang="th-TH" sz="3200" kern="1200" dirty="0" err="1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สพ</a:t>
                      </a:r>
                      <a:r>
                        <a:rPr lang="th-TH" sz="3200" kern="120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ม. 42 แห่ง แห่งละ</a:t>
                      </a:r>
                      <a:r>
                        <a:rPr lang="en-US" sz="3200" kern="120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 </a:t>
                      </a:r>
                      <a:r>
                        <a:rPr lang="th-TH" sz="3200" kern="120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30</a:t>
                      </a:r>
                      <a:r>
                        <a:rPr lang="en-US" sz="3200" kern="120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,</a:t>
                      </a:r>
                      <a:r>
                        <a:rPr lang="th-TH" sz="3200" kern="120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000 บาท</a:t>
                      </a:r>
                      <a:endParaRPr lang="en-US" sz="3200" kern="1200" dirty="0" smtClean="0">
                        <a:solidFill>
                          <a:schemeClr val="dk1"/>
                        </a:solidFill>
                        <a:latin typeface="TH SarabunPSK" pitchFamily="34" charset="-34"/>
                        <a:ea typeface="+mn-ea"/>
                        <a:cs typeface="TH SarabunPSK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th-TH" sz="3200" dirty="0" smtClean="0">
                        <a:latin typeface="TH SarabunPSK" pitchFamily="34" charset="-34"/>
                        <a:cs typeface="TH SarabunPSK" pitchFamily="34" charset="-34"/>
                      </a:endParaRPr>
                    </a:p>
                    <a:p>
                      <a:pPr algn="ctr"/>
                      <a:endParaRPr lang="th-TH" sz="3200" dirty="0" smtClean="0">
                        <a:latin typeface="TH SarabunPSK" pitchFamily="34" charset="-34"/>
                        <a:cs typeface="TH SarabunPSK" pitchFamily="34" charset="-34"/>
                      </a:endParaRPr>
                    </a:p>
                    <a:p>
                      <a:pPr algn="ctr"/>
                      <a:endParaRPr lang="th-TH" sz="3200" dirty="0" smtClean="0">
                        <a:latin typeface="TH SarabunPSK" pitchFamily="34" charset="-34"/>
                        <a:cs typeface="TH SarabunPSK" pitchFamily="34" charset="-34"/>
                      </a:endParaRPr>
                    </a:p>
                    <a:p>
                      <a:pPr algn="ctr"/>
                      <a:endParaRPr lang="th-TH" sz="3200" dirty="0" smtClean="0">
                        <a:latin typeface="TH SarabunPSK" pitchFamily="34" charset="-34"/>
                        <a:cs typeface="TH SarabunPSK" pitchFamily="34" charset="-34"/>
                      </a:endParaRPr>
                    </a:p>
                    <a:p>
                      <a:pPr algn="ctr"/>
                      <a:endParaRPr lang="th-TH" sz="3200" dirty="0" smtClean="0">
                        <a:latin typeface="TH SarabunPSK" pitchFamily="34" charset="-34"/>
                        <a:cs typeface="TH SarabunPSK" pitchFamily="34" charset="-34"/>
                      </a:endParaRPr>
                    </a:p>
                    <a:p>
                      <a:pPr algn="ctr"/>
                      <a:endParaRPr lang="en-US" sz="3200" kern="1200" dirty="0" smtClean="0">
                        <a:solidFill>
                          <a:schemeClr val="dk1"/>
                        </a:solidFill>
                        <a:latin typeface="TH SarabunPSK" pitchFamily="34" charset="-34"/>
                        <a:ea typeface="+mn-ea"/>
                        <a:cs typeface="TH SarabunPSK" pitchFamily="34" charset="-34"/>
                      </a:endParaRPr>
                    </a:p>
                    <a:p>
                      <a:pPr algn="ctr"/>
                      <a:endParaRPr lang="en-US" sz="3200" kern="1200" dirty="0" smtClean="0">
                        <a:solidFill>
                          <a:schemeClr val="dk1"/>
                        </a:solidFill>
                        <a:latin typeface="TH SarabunPSK" pitchFamily="34" charset="-34"/>
                        <a:ea typeface="+mn-ea"/>
                        <a:cs typeface="TH SarabunPSK" pitchFamily="34" charset="-34"/>
                      </a:endParaRPr>
                    </a:p>
                    <a:p>
                      <a:pPr algn="ctr"/>
                      <a:r>
                        <a:rPr lang="en-US" sz="3200" kern="120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15,555,000</a:t>
                      </a:r>
                    </a:p>
                    <a:p>
                      <a:pPr algn="ctr"/>
                      <a:r>
                        <a:rPr lang="en-US" sz="3200" kern="120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1,260,000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h-TH" smtClean="0"/>
          </a:p>
        </p:txBody>
      </p:sp>
      <p:graphicFrame>
        <p:nvGraphicFramePr>
          <p:cNvPr id="4" name="ตัวยึดเนื้อหา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65827808"/>
              </p:ext>
            </p:extLst>
          </p:nvPr>
        </p:nvGraphicFramePr>
        <p:xfrm>
          <a:off x="357158" y="71414"/>
          <a:ext cx="8572560" cy="6106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43536"/>
                <a:gridCol w="3429024"/>
              </a:tblGrid>
              <a:tr h="56035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3200" b="1" u="none" strike="noStrike" dirty="0" smtClean="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กิจกรรมหลักและรายละเอียด</a:t>
                      </a:r>
                      <a:endParaRPr lang="th-TH" sz="3200" b="1" i="0" u="none" strike="noStrike" dirty="0" smtClean="0">
                        <a:solidFill>
                          <a:srgbClr val="000000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32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งบประมาณ (บาท)</a:t>
                      </a:r>
                    </a:p>
                  </a:txBody>
                  <a:tcPr/>
                </a:tc>
              </a:tr>
              <a:tr h="2135524">
                <a:tc>
                  <a:txBody>
                    <a:bodyPr/>
                    <a:lstStyle/>
                    <a:p>
                      <a:r>
                        <a:rPr lang="th-TH" sz="3000" b="1" kern="120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กิจกรรมที่ 3 จัดการเรียนการสอนเพื่อพัฒนานักเรียนพิการตามความต้องการจำเป็นพิเศษและการจัดสื่อ</a:t>
                      </a:r>
                      <a:r>
                        <a:rPr lang="th-TH" sz="3000" b="1" kern="1200" baseline="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 </a:t>
                      </a:r>
                      <a:r>
                        <a:rPr lang="th-TH" sz="3000" b="1" kern="120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สิ่งอำนวยความสะดวก บริการและความช่วยเหลืออื่นใดทางการศึกษา</a:t>
                      </a:r>
                      <a:endParaRPr lang="en-US" sz="3000" kern="1200" dirty="0" smtClean="0">
                        <a:solidFill>
                          <a:schemeClr val="dk1"/>
                        </a:solidFill>
                        <a:latin typeface="TH SarabunPSK" pitchFamily="34" charset="-34"/>
                        <a:ea typeface="+mn-ea"/>
                        <a:cs typeface="TH SarabunPSK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th-TH" sz="3000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/>
                </a:tc>
              </a:tr>
              <a:tr h="3391636">
                <a:tc>
                  <a:txBody>
                    <a:bodyPr/>
                    <a:lstStyle/>
                    <a:p>
                      <a:pPr marL="0" marR="0" indent="0" algn="thaiDi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3000" kern="120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3.1 จัดสรรงบประมาณให้โรงเรียนสอนคนตาบอด</a:t>
                      </a:r>
                      <a:r>
                        <a:rPr lang="th-TH" sz="3000" kern="1200" spc="-60" baseline="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ภาคเหนือฯ จังหวัดเชียงใหม่ จัดทำค่ายวิทยาศาสตร์</a:t>
                      </a:r>
                      <a:r>
                        <a:rPr lang="th-TH" sz="3000" kern="120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เพื่อเตรียมความพร้อมและคัดเลือก</a:t>
                      </a:r>
                      <a:r>
                        <a:rPr lang="th-TH" sz="3000" kern="120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นักเรียน</a:t>
                      </a:r>
                      <a:r>
                        <a:rPr lang="en-US" sz="3000" kern="120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/>
                      </a:r>
                      <a:br>
                        <a:rPr lang="en-US" sz="3000" kern="120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</a:br>
                      <a:r>
                        <a:rPr lang="th-TH" sz="3000" kern="120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ตา</a:t>
                      </a:r>
                      <a:r>
                        <a:rPr lang="th-TH" sz="3000" kern="120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บอดที่มีศักยภาพได้เข้าเรียนห้องเรียนพิเศษวิทยาศาสตร์และคณิตศาสตร์</a:t>
                      </a:r>
                      <a:endParaRPr lang="en-US" sz="3000" kern="1200" dirty="0" smtClean="0">
                        <a:solidFill>
                          <a:schemeClr val="dk1"/>
                        </a:solidFill>
                        <a:latin typeface="TH SarabunPSK" pitchFamily="34" charset="-34"/>
                        <a:ea typeface="+mn-ea"/>
                        <a:cs typeface="TH SarabunPSK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3000" b="1" dirty="0" smtClean="0">
                          <a:latin typeface="TH SarabunPSK" pitchFamily="34" charset="-34"/>
                          <a:cs typeface="TH SarabunPSK" pitchFamily="34" charset="-34"/>
                        </a:rPr>
                        <a:t>300,000</a:t>
                      </a:r>
                      <a:endParaRPr lang="th-TH" sz="3000" b="1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h-TH" smtClean="0"/>
          </a:p>
        </p:txBody>
      </p:sp>
      <p:graphicFrame>
        <p:nvGraphicFramePr>
          <p:cNvPr id="4" name="ตัวยึดเนื้อหา 3"/>
          <p:cNvGraphicFramePr>
            <a:graphicFrameLocks/>
          </p:cNvGraphicFramePr>
          <p:nvPr/>
        </p:nvGraphicFramePr>
        <p:xfrm>
          <a:off x="357188" y="214312"/>
          <a:ext cx="8501092" cy="58578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50546"/>
                <a:gridCol w="4250546"/>
              </a:tblGrid>
              <a:tr h="55633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2800" b="1" u="none" strike="noStrike" dirty="0" smtClean="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กิจกรรมหลักและรายละเอียด</a:t>
                      </a:r>
                      <a:endParaRPr lang="th-TH" sz="2800" b="1" i="0" u="none" strike="noStrike" dirty="0" smtClean="0">
                        <a:solidFill>
                          <a:srgbClr val="000000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28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งบประมาณ (บาท)</a:t>
                      </a:r>
                    </a:p>
                  </a:txBody>
                  <a:tcPr/>
                </a:tc>
              </a:tr>
              <a:tr h="1669009">
                <a:tc>
                  <a:txBody>
                    <a:bodyPr/>
                    <a:lstStyle/>
                    <a:p>
                      <a:r>
                        <a:rPr lang="th-TH" sz="2400" b="1" kern="120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กิจกรรมที่ 3 จัดการเรียนการสอนเพื่อพัฒนานักเรียนพิการตามความต้องการจำเป็นพิเศษและการจัดสื่อ</a:t>
                      </a:r>
                      <a:r>
                        <a:rPr lang="th-TH" sz="2400" b="1" kern="1200" baseline="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 </a:t>
                      </a:r>
                      <a:r>
                        <a:rPr lang="th-TH" sz="2400" b="1" kern="120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สิ่งอำนวยความสะดวก บริการและความช่วยเหลืออื่นใดทางการศึกษา</a:t>
                      </a:r>
                      <a:endParaRPr lang="en-US" sz="2400" kern="1200" dirty="0" smtClean="0">
                        <a:solidFill>
                          <a:schemeClr val="dk1"/>
                        </a:solidFill>
                        <a:latin typeface="TH SarabunPSK" pitchFamily="34" charset="-34"/>
                        <a:ea typeface="+mn-ea"/>
                        <a:cs typeface="TH SarabunPSK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th-TH" sz="2800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/>
                </a:tc>
              </a:tr>
              <a:tr h="363254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2400" kern="120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3.2 จัดสรรงบประมาณให้ </a:t>
                      </a:r>
                      <a:r>
                        <a:rPr lang="th-TH" sz="2400" kern="1200" dirty="0" err="1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สพ</a:t>
                      </a:r>
                      <a:r>
                        <a:rPr lang="th-TH" sz="2400" kern="120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ม. 5 แห่ง ได้แก่ </a:t>
                      </a:r>
                      <a:br>
                        <a:rPr lang="th-TH" sz="2400" kern="120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</a:br>
                      <a:r>
                        <a:rPr lang="th-TH" sz="2400" kern="1200" dirty="0" err="1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สพ</a:t>
                      </a:r>
                      <a:r>
                        <a:rPr lang="th-TH" sz="2400" kern="120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ม.เขต 1 (กรุงเทพมหานคร) </a:t>
                      </a:r>
                      <a:r>
                        <a:rPr lang="th-TH" sz="2400" kern="1200" dirty="0" err="1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สพ</a:t>
                      </a:r>
                      <a:r>
                        <a:rPr lang="th-TH" sz="2400" kern="120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ม.เขต 10 (เพชรบุรี)  </a:t>
                      </a:r>
                      <a:r>
                        <a:rPr lang="th-TH" sz="2400" kern="1200" dirty="0" err="1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สพ</a:t>
                      </a:r>
                      <a:r>
                        <a:rPr lang="th-TH" sz="2400" kern="120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ม.เขต 11 (สุราษฎร์ธานี)  </a:t>
                      </a:r>
                      <a:br>
                        <a:rPr lang="th-TH" sz="2400" kern="120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</a:br>
                      <a:r>
                        <a:rPr lang="th-TH" sz="2400" kern="1200" dirty="0" err="1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สพ</a:t>
                      </a:r>
                      <a:r>
                        <a:rPr lang="th-TH" sz="2400" kern="120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ม.เขต 25 (ขอนแก่น) และ </a:t>
                      </a:r>
                      <a:r>
                        <a:rPr lang="th-TH" sz="2400" kern="1200" dirty="0" err="1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สพ</a:t>
                      </a:r>
                      <a:r>
                        <a:rPr lang="th-TH" sz="2400" kern="120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ม.เขต 34 (เชียงใหม่) </a:t>
                      </a:r>
                      <a:r>
                        <a:rPr lang="th-TH" sz="2400" b="1" kern="120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เพื่อคัดเลือกและพัฒนาให้มีโรงเรียน</a:t>
                      </a:r>
                      <a:br>
                        <a:rPr lang="th-TH" sz="2400" b="1" kern="120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</a:br>
                      <a:r>
                        <a:rPr lang="th-TH" sz="2400" b="1" kern="120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นำร่องห้องเรียนวิทยาศาสตร์และคณิตศาสตร์ สำหรับนักเรียนตาบอด ตามโครงการพระราชดำริในสมเด็จพระเทพรัตนราชสุดาฯ </a:t>
                      </a:r>
                      <a:br>
                        <a:rPr lang="th-TH" sz="2400" b="1" kern="120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</a:br>
                      <a:r>
                        <a:rPr lang="th-TH" sz="2400" kern="1200" dirty="0" err="1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สพ</a:t>
                      </a:r>
                      <a:r>
                        <a:rPr lang="th-TH" sz="2400" kern="120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ม. ละ 1 ห้องเรียน/โรงเรียน</a:t>
                      </a:r>
                      <a:endParaRPr lang="en-US" sz="2400" kern="1200" dirty="0" smtClean="0">
                        <a:solidFill>
                          <a:schemeClr val="dk1"/>
                        </a:solidFill>
                        <a:latin typeface="TH SarabunPSK" pitchFamily="34" charset="-34"/>
                        <a:ea typeface="+mn-ea"/>
                        <a:cs typeface="TH SarabunPSK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400" b="1" dirty="0" smtClean="0">
                          <a:latin typeface="TH SarabunPSK" pitchFamily="34" charset="-34"/>
                          <a:cs typeface="TH SarabunPSK" pitchFamily="34" charset="-34"/>
                        </a:rPr>
                        <a:t>500,000</a:t>
                      </a:r>
                      <a:endParaRPr lang="th-TH" sz="2400" b="1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h-TH" smtClean="0"/>
          </a:p>
        </p:txBody>
      </p:sp>
      <p:graphicFrame>
        <p:nvGraphicFramePr>
          <p:cNvPr id="4" name="ตัวยึดเนื้อหา 3"/>
          <p:cNvGraphicFramePr>
            <a:graphicFrameLocks/>
          </p:cNvGraphicFramePr>
          <p:nvPr/>
        </p:nvGraphicFramePr>
        <p:xfrm>
          <a:off x="357188" y="214313"/>
          <a:ext cx="8429684" cy="563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29258"/>
                <a:gridCol w="3000426"/>
              </a:tblGrid>
              <a:tr h="15873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3200" b="1" u="none" strike="noStrike" dirty="0" smtClean="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กิจกรรมหลักและรายละเอียด</a:t>
                      </a:r>
                      <a:endParaRPr lang="th-TH" sz="3200" b="1" i="0" u="none" strike="noStrike" dirty="0" smtClean="0">
                        <a:solidFill>
                          <a:srgbClr val="000000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32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งบประมาณ (บาท)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th-TH" sz="3200" b="1" kern="120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กิจกรรมที่ 3 จัดการเรียนการสอนเพื่อพัฒนานักเรียนพิการตามความต้องการจำเป็นพิเศษและการจัดสื่อ</a:t>
                      </a:r>
                      <a:r>
                        <a:rPr lang="th-TH" sz="3200" b="1" kern="1200" baseline="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 </a:t>
                      </a:r>
                      <a:r>
                        <a:rPr lang="th-TH" sz="3200" b="1" kern="120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สิ่งอำนวยความสะดวก บริการและความช่วยเหลืออื่นใดทางการศึกษา</a:t>
                      </a:r>
                      <a:endParaRPr lang="en-US" sz="3200" kern="1200" dirty="0" smtClean="0">
                        <a:solidFill>
                          <a:schemeClr val="dk1"/>
                        </a:solidFill>
                        <a:latin typeface="TH SarabunPSK" pitchFamily="34" charset="-34"/>
                        <a:ea typeface="+mn-ea"/>
                        <a:cs typeface="TH SarabunPSK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th-TH" sz="3200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thaiDi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3200" kern="120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3.3 จัดสรรงบประมาณโรงเรียนสอนคนตาบอด</a:t>
                      </a:r>
                      <a:r>
                        <a:rPr lang="th-TH" sz="3200" kern="1200" spc="-6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ภาคเหนือฯ จังหวัดเชียงใหม่</a:t>
                      </a:r>
                      <a:r>
                        <a:rPr lang="th-TH" sz="3200" kern="1200" spc="-60" baseline="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 </a:t>
                      </a:r>
                      <a:r>
                        <a:rPr lang="th-TH" sz="3200" kern="1200" spc="-6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เพื่อจัดประชุมสัมมนา</a:t>
                      </a:r>
                      <a:r>
                        <a:rPr lang="th-TH" sz="3200" kern="120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แลกเปลี่ยนเรียนรู้ระหว่างโรงเรียนนำร่อง</a:t>
                      </a:r>
                      <a:br>
                        <a:rPr lang="th-TH" sz="3200" kern="120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</a:br>
                      <a:r>
                        <a:rPr lang="th-TH" sz="3200" kern="120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และลงนามข้อตกลงความร่วมมือดำเนินการห้องเรียนพิเศษวิทยาศาสตร์และคณิตศาสตร์</a:t>
                      </a:r>
                      <a:r>
                        <a:rPr lang="th-TH" sz="3200" kern="1200" baseline="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 สำหรับนักเรียนตาบอดในประเทศไทย</a:t>
                      </a:r>
                      <a:endParaRPr lang="en-US" sz="3200" kern="1200" dirty="0" smtClean="0">
                        <a:solidFill>
                          <a:schemeClr val="dk1"/>
                        </a:solidFill>
                        <a:latin typeface="TH SarabunPSK" pitchFamily="34" charset="-34"/>
                        <a:ea typeface="+mn-ea"/>
                        <a:cs typeface="TH SarabunPSK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3200" b="1" dirty="0" smtClean="0">
                          <a:latin typeface="TH SarabunPSK" pitchFamily="34" charset="-34"/>
                          <a:cs typeface="TH SarabunPSK" pitchFamily="34" charset="-34"/>
                        </a:rPr>
                        <a:t>500,000</a:t>
                      </a:r>
                      <a:endParaRPr lang="th-TH" sz="3200" b="1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h-TH" smtClean="0"/>
          </a:p>
        </p:txBody>
      </p:sp>
      <p:graphicFrame>
        <p:nvGraphicFramePr>
          <p:cNvPr id="4" name="ตัวยึดเนื้อหา 3"/>
          <p:cNvGraphicFramePr>
            <a:graphicFrameLocks noGrp="1"/>
          </p:cNvGraphicFramePr>
          <p:nvPr>
            <p:ph idx="1"/>
          </p:nvPr>
        </p:nvGraphicFramePr>
        <p:xfrm>
          <a:off x="357188" y="109538"/>
          <a:ext cx="8429684" cy="600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43572"/>
                <a:gridCol w="2786112"/>
              </a:tblGrid>
              <a:tr h="15873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2800" b="1" u="none" strike="noStrike" dirty="0" smtClean="0"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กิจกรรมหลักและรายละเอียด</a:t>
                      </a:r>
                      <a:endParaRPr lang="th-TH" sz="2800" b="1" i="0" u="none" strike="noStrike" dirty="0" smtClean="0">
                        <a:solidFill>
                          <a:srgbClr val="000000"/>
                        </a:solidFill>
                        <a:effectLst/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28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TH SarabunPSK" pitchFamily="34" charset="-34"/>
                          <a:cs typeface="TH SarabunPSK" pitchFamily="34" charset="-34"/>
                        </a:rPr>
                        <a:t>งบประมาณ (บาท)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2200" b="1" kern="120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กิจกรรมที่ 4 ประกันคุณภาพการจัดการศึกษาเรียนร่วมตามมาตรฐานการเรียนร่วม </a:t>
                      </a:r>
                      <a:endParaRPr lang="en-US" sz="2200" kern="1200" dirty="0" smtClean="0">
                        <a:solidFill>
                          <a:schemeClr val="dk1"/>
                        </a:solidFill>
                        <a:latin typeface="TH SarabunPSK" pitchFamily="34" charset="-34"/>
                        <a:ea typeface="+mn-ea"/>
                        <a:cs typeface="TH SarabunPSK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th-TH" sz="2200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2200" kern="120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4.1 สนับสนุนงบประมาณในการออกประเมินคุณภาพการศึกษาสำหรับนักเรียนพิการเรียนรวมตามมาตรฐานการเรียนร่วม ในโรงเรียนต้นแบบการเรียนรวมที่เป็นศูนย์ </a:t>
                      </a:r>
                      <a:r>
                        <a:rPr lang="en-US" sz="2200" kern="120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SSS </a:t>
                      </a:r>
                      <a:r>
                        <a:rPr lang="th-TH" sz="2200" kern="120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ทุกโรง จำนวน 1</a:t>
                      </a:r>
                      <a:r>
                        <a:rPr lang="en-US" sz="2200" kern="120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,</a:t>
                      </a:r>
                      <a:r>
                        <a:rPr lang="th-TH" sz="2200" kern="120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228 โรง โดยศึกษานิเทศก์และผู้รับผิดชอบ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th-TH" sz="2200" kern="1200" baseline="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 </a:t>
                      </a:r>
                      <a:r>
                        <a:rPr lang="th-TH" sz="2200" kern="1200" baseline="0" dirty="0" err="1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สพป.</a:t>
                      </a:r>
                      <a:r>
                        <a:rPr lang="th-TH" sz="2200" kern="1200" baseline="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 183 แห่ง ๆ ละ 16,500 บาท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th-TH" sz="2200" kern="120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 </a:t>
                      </a:r>
                      <a:r>
                        <a:rPr lang="th-TH" sz="2200" kern="1200" dirty="0" err="1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สพ</a:t>
                      </a:r>
                      <a:r>
                        <a:rPr lang="th-TH" sz="2200" kern="120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ม. 42 แห่งๆ ละ</a:t>
                      </a:r>
                      <a:r>
                        <a:rPr lang="th-TH" sz="2200" kern="1200" baseline="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 16,500 บาท</a:t>
                      </a:r>
                      <a:endParaRPr lang="th-TH" sz="2200" kern="1200" dirty="0" smtClean="0">
                        <a:solidFill>
                          <a:schemeClr val="dk1"/>
                        </a:solidFill>
                        <a:latin typeface="TH SarabunPSK" pitchFamily="34" charset="-34"/>
                        <a:ea typeface="+mn-ea"/>
                        <a:cs typeface="TH SarabunPSK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th-TH" sz="2200" dirty="0" smtClean="0">
                        <a:latin typeface="TH SarabunPSK" pitchFamily="34" charset="-34"/>
                        <a:cs typeface="TH SarabunPSK" pitchFamily="34" charset="-34"/>
                      </a:endParaRPr>
                    </a:p>
                    <a:p>
                      <a:pPr algn="ctr"/>
                      <a:endParaRPr lang="th-TH" sz="2200" dirty="0" smtClean="0">
                        <a:latin typeface="TH SarabunPSK" pitchFamily="34" charset="-34"/>
                        <a:cs typeface="TH SarabunPSK" pitchFamily="34" charset="-34"/>
                      </a:endParaRPr>
                    </a:p>
                    <a:p>
                      <a:pPr algn="ctr"/>
                      <a:endParaRPr lang="th-TH" sz="2200" dirty="0" smtClean="0">
                        <a:latin typeface="TH SarabunPSK" pitchFamily="34" charset="-34"/>
                        <a:cs typeface="TH SarabunPSK" pitchFamily="34" charset="-34"/>
                      </a:endParaRPr>
                    </a:p>
                    <a:p>
                      <a:pPr algn="ctr"/>
                      <a:endParaRPr lang="th-TH" sz="2200" dirty="0" smtClean="0">
                        <a:latin typeface="TH SarabunPSK" pitchFamily="34" charset="-34"/>
                        <a:cs typeface="TH SarabunPSK" pitchFamily="34" charset="-34"/>
                      </a:endParaRPr>
                    </a:p>
                    <a:p>
                      <a:pPr algn="ctr"/>
                      <a:r>
                        <a:rPr lang="th-TH" sz="2200" dirty="0" smtClean="0">
                          <a:latin typeface="TH SarabunPSK" pitchFamily="34" charset="-34"/>
                          <a:cs typeface="TH SarabunPSK" pitchFamily="34" charset="-34"/>
                        </a:rPr>
                        <a:t>3,019,500</a:t>
                      </a:r>
                    </a:p>
                    <a:p>
                      <a:pPr algn="ctr"/>
                      <a:r>
                        <a:rPr lang="th-TH" sz="2200" dirty="0" smtClean="0">
                          <a:latin typeface="TH SarabunPSK" pitchFamily="34" charset="-34"/>
                          <a:cs typeface="TH SarabunPSK" pitchFamily="34" charset="-34"/>
                        </a:rPr>
                        <a:t>693,000</a:t>
                      </a:r>
                      <a:endParaRPr lang="th-TH" sz="2200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2200" b="1" kern="120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กิจกรรม</a:t>
                      </a:r>
                      <a:r>
                        <a:rPr lang="th-TH" sz="2200" b="1" kern="120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ที่ </a:t>
                      </a:r>
                      <a:r>
                        <a:rPr lang="en-US" sz="2200" b="1" kern="120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5 </a:t>
                      </a:r>
                      <a:r>
                        <a:rPr lang="th-TH" sz="2200" b="1" kern="120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นิเทศ ติดตามและประเมินผล</a:t>
                      </a:r>
                      <a:r>
                        <a:rPr lang="th-TH" sz="2200" b="1" kern="120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การดำเนินงาน</a:t>
                      </a:r>
                      <a:endParaRPr lang="en-US" sz="2200" kern="1200" dirty="0" smtClean="0">
                        <a:solidFill>
                          <a:schemeClr val="dk1"/>
                        </a:solidFill>
                        <a:latin typeface="TH SarabunPSK" pitchFamily="34" charset="-34"/>
                        <a:ea typeface="+mn-ea"/>
                        <a:cs typeface="TH SarabunPSK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th-TH" sz="2200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2200" b="0" kern="120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5.1 </a:t>
                      </a:r>
                      <a:r>
                        <a:rPr lang="th-TH" sz="2200" kern="120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จัดสรรงบประมาณใช้ในการดำเนินงาน การนิเทศให้ความช่วยเหลือ ติดตาม และประเมินผลการดำเนินงานจัดการเรียนร่วม/เรียนรวม</a:t>
                      </a:r>
                      <a:r>
                        <a:rPr lang="th-TH" sz="2200" kern="1200" baseline="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 ดังนี้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th-TH" sz="2200" kern="1200" baseline="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 </a:t>
                      </a:r>
                      <a:r>
                        <a:rPr lang="th-TH" sz="2200" kern="1200" baseline="0" dirty="0" err="1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สพป.</a:t>
                      </a:r>
                      <a:r>
                        <a:rPr lang="th-TH" sz="2200" kern="1200" baseline="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 183 แห่ง ๆ ละ 20,000 บาท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th-TH" sz="2200" kern="120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 </a:t>
                      </a:r>
                      <a:r>
                        <a:rPr lang="th-TH" sz="2200" kern="1200" dirty="0" err="1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สพ</a:t>
                      </a:r>
                      <a:r>
                        <a:rPr lang="th-TH" sz="2200" kern="120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ม. 42 แห่งๆ ละ</a:t>
                      </a:r>
                      <a:r>
                        <a:rPr lang="th-TH" sz="2200" kern="1200" baseline="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 20,000 บาท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2200" kern="1200" baseline="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- ศูนย์การศึกษาพิเศษ (ตามจำนวน </a:t>
                      </a:r>
                      <a:r>
                        <a:rPr lang="th-TH" sz="2200" kern="1200" baseline="0" dirty="0" err="1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สพป.</a:t>
                      </a:r>
                      <a:r>
                        <a:rPr lang="th-TH" sz="2200" kern="1200" baseline="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 ที่ให้บริการแห่งละ 20,000 บาท)</a:t>
                      </a:r>
                      <a:endParaRPr lang="th-TH" sz="2200" kern="1200" dirty="0" smtClean="0">
                        <a:solidFill>
                          <a:schemeClr val="dk1"/>
                        </a:solidFill>
                        <a:latin typeface="TH SarabunPSK" pitchFamily="34" charset="-34"/>
                        <a:ea typeface="+mn-ea"/>
                        <a:cs typeface="TH SarabunPSK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th-TH" sz="2200" dirty="0" smtClean="0">
                        <a:latin typeface="TH SarabunPSK" pitchFamily="34" charset="-34"/>
                        <a:cs typeface="TH SarabunPSK" pitchFamily="34" charset="-34"/>
                      </a:endParaRPr>
                    </a:p>
                    <a:p>
                      <a:pPr algn="ctr"/>
                      <a:endParaRPr lang="th-TH" sz="2200" dirty="0" smtClean="0">
                        <a:latin typeface="TH SarabunPSK" pitchFamily="34" charset="-34"/>
                        <a:cs typeface="TH SarabunPSK" pitchFamily="34" charset="-34"/>
                      </a:endParaRPr>
                    </a:p>
                    <a:p>
                      <a:pPr algn="ctr"/>
                      <a:r>
                        <a:rPr lang="th-TH" sz="2200" dirty="0" smtClean="0">
                          <a:latin typeface="TH SarabunPSK" pitchFamily="34" charset="-34"/>
                          <a:cs typeface="TH SarabunPSK" pitchFamily="34" charset="-34"/>
                        </a:rPr>
                        <a:t>3,660,000</a:t>
                      </a:r>
                    </a:p>
                    <a:p>
                      <a:pPr algn="ctr"/>
                      <a:r>
                        <a:rPr lang="th-TH" sz="2200" dirty="0" smtClean="0">
                          <a:latin typeface="TH SarabunPSK" pitchFamily="34" charset="-34"/>
                          <a:cs typeface="TH SarabunPSK" pitchFamily="34" charset="-34"/>
                        </a:rPr>
                        <a:t>840,000</a:t>
                      </a:r>
                    </a:p>
                    <a:p>
                      <a:pPr algn="ctr"/>
                      <a:r>
                        <a:rPr lang="th-TH" sz="2200" dirty="0" smtClean="0">
                          <a:latin typeface="TH SarabunPSK" pitchFamily="34" charset="-34"/>
                          <a:cs typeface="TH SarabunPSK" pitchFamily="34" charset="-34"/>
                        </a:rPr>
                        <a:t>3,660,000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2200" b="1" kern="120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รวมงบประมาณ</a:t>
                      </a:r>
                      <a:r>
                        <a:rPr lang="th-TH" sz="2200" b="1" kern="1200" baseline="0" dirty="0" smtClean="0">
                          <a:solidFill>
                            <a:schemeClr val="dk1"/>
                          </a:solidFill>
                          <a:latin typeface="TH SarabunPSK" pitchFamily="34" charset="-34"/>
                          <a:ea typeface="+mn-ea"/>
                          <a:cs typeface="TH SarabunPSK" pitchFamily="34" charset="-34"/>
                        </a:rPr>
                        <a:t>ทั้งสิ้น</a:t>
                      </a:r>
                      <a:endParaRPr lang="th-TH" sz="2200" b="1" kern="1200" dirty="0" smtClean="0">
                        <a:solidFill>
                          <a:schemeClr val="dk1"/>
                        </a:solidFill>
                        <a:latin typeface="TH SarabunPSK" pitchFamily="34" charset="-34"/>
                        <a:ea typeface="+mn-ea"/>
                        <a:cs typeface="TH SarabunPSK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200" b="1" dirty="0" smtClean="0">
                          <a:latin typeface="TH SarabunPSK" pitchFamily="34" charset="-34"/>
                          <a:cs typeface="TH SarabunPSK" pitchFamily="34" charset="-34"/>
                        </a:rPr>
                        <a:t>205,865,500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ตัวยึดเนื้อหา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29877476"/>
              </p:ext>
            </p:extLst>
          </p:nvPr>
        </p:nvGraphicFramePr>
        <p:xfrm>
          <a:off x="142842" y="928670"/>
          <a:ext cx="8643998" cy="56734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94771"/>
                <a:gridCol w="664923"/>
                <a:gridCol w="664923"/>
                <a:gridCol w="565182"/>
                <a:gridCol w="648300"/>
                <a:gridCol w="648300"/>
                <a:gridCol w="648300"/>
                <a:gridCol w="814530"/>
                <a:gridCol w="664923"/>
                <a:gridCol w="664923"/>
                <a:gridCol w="664923"/>
              </a:tblGrid>
              <a:tr h="556704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th-TH" sz="2200" b="1" dirty="0" smtClean="0">
                        <a:latin typeface="TH SarabunPSK" pitchFamily="34" charset="-34"/>
                        <a:cs typeface="TH SarabunPSK" pitchFamily="34" charset="-34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3200" b="1" dirty="0" smtClean="0">
                          <a:latin typeface="TH SarabunPSK" pitchFamily="34" charset="-34"/>
                          <a:cs typeface="TH SarabunPSK" pitchFamily="34" charset="-34"/>
                        </a:rPr>
                        <a:t>หลักสูตร</a:t>
                      </a: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th-TH" sz="3200" b="1" dirty="0" smtClean="0">
                          <a:latin typeface="TH SarabunPSK" pitchFamily="34" charset="-34"/>
                          <a:cs typeface="TH SarabunPSK" pitchFamily="34" charset="-34"/>
                        </a:rPr>
                        <a:t>ปี 2555</a:t>
                      </a: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 dirty="0" smtClean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th-TH" sz="3200" b="1" dirty="0" smtClean="0">
                          <a:latin typeface="TH SarabunPSK" pitchFamily="34" charset="-34"/>
                          <a:cs typeface="TH SarabunPSK" pitchFamily="34" charset="-34"/>
                        </a:rPr>
                        <a:t>ปี 2556</a:t>
                      </a:r>
                      <a:endParaRPr lang="th-TH" sz="3200" b="1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th-TH" sz="3200" b="1" dirty="0" smtClean="0">
                          <a:latin typeface="TH SarabunPSK" pitchFamily="34" charset="-34"/>
                          <a:cs typeface="TH SarabunPSK" pitchFamily="34" charset="-34"/>
                        </a:rPr>
                        <a:t>ปี 2557</a:t>
                      </a:r>
                      <a:endParaRPr lang="th-TH" sz="3200" b="1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 dirty="0"/>
                    </a:p>
                  </a:txBody>
                  <a:tcPr/>
                </a:tc>
              </a:tr>
              <a:tr h="515292"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th-TH" sz="2200" b="1" dirty="0" smtClean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400" b="1" dirty="0" err="1" smtClean="0">
                          <a:latin typeface="TH SarabunPSK" pitchFamily="34" charset="-34"/>
                          <a:cs typeface="TH SarabunPSK" pitchFamily="34" charset="-34"/>
                        </a:rPr>
                        <a:t>สพป.</a:t>
                      </a:r>
                      <a:endParaRPr lang="th-TH" sz="2400" b="1" dirty="0" smtClean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400" b="1" dirty="0" err="1" smtClean="0">
                          <a:latin typeface="TH SarabunPSK" pitchFamily="34" charset="-34"/>
                          <a:cs typeface="TH SarabunPSK" pitchFamily="34" charset="-34"/>
                        </a:rPr>
                        <a:t>สพ</a:t>
                      </a:r>
                      <a:r>
                        <a:rPr lang="th-TH" sz="2400" b="1" dirty="0" smtClean="0">
                          <a:latin typeface="TH SarabunPSK" pitchFamily="34" charset="-34"/>
                          <a:cs typeface="TH SarabunPSK" pitchFamily="34" charset="-34"/>
                        </a:rPr>
                        <a:t>ม.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400" b="1" dirty="0" smtClean="0">
                          <a:latin typeface="TH SarabunPSK" pitchFamily="34" charset="-34"/>
                          <a:cs typeface="TH SarabunPSK" pitchFamily="34" charset="-34"/>
                        </a:rPr>
                        <a:t>ศูนย์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400" b="1" dirty="0" err="1" smtClean="0">
                          <a:latin typeface="TH SarabunPSK" pitchFamily="34" charset="-34"/>
                          <a:cs typeface="TH SarabunPSK" pitchFamily="34" charset="-34"/>
                        </a:rPr>
                        <a:t>สพป.</a:t>
                      </a:r>
                      <a:endParaRPr lang="th-TH" sz="2400" b="1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400" b="1" dirty="0" err="1" smtClean="0">
                          <a:latin typeface="TH SarabunPSK" pitchFamily="34" charset="-34"/>
                          <a:cs typeface="TH SarabunPSK" pitchFamily="34" charset="-34"/>
                        </a:rPr>
                        <a:t>สพ</a:t>
                      </a:r>
                      <a:r>
                        <a:rPr lang="th-TH" sz="2400" b="1" dirty="0" smtClean="0">
                          <a:latin typeface="TH SarabunPSK" pitchFamily="34" charset="-34"/>
                          <a:cs typeface="TH SarabunPSK" pitchFamily="34" charset="-34"/>
                        </a:rPr>
                        <a:t>ม.</a:t>
                      </a:r>
                      <a:endParaRPr lang="th-TH" sz="2400" b="1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400" b="1" dirty="0" err="1" smtClean="0">
                          <a:latin typeface="TH SarabunPSK" pitchFamily="34" charset="-34"/>
                          <a:cs typeface="TH SarabunPSK" pitchFamily="34" charset="-34"/>
                        </a:rPr>
                        <a:t>ศส.</a:t>
                      </a:r>
                      <a:endParaRPr lang="th-TH" sz="2400" b="1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400" b="1" dirty="0" err="1" smtClean="0">
                          <a:latin typeface="TH SarabunPSK" pitchFamily="34" charset="-34"/>
                          <a:cs typeface="TH SarabunPSK" pitchFamily="34" charset="-34"/>
                        </a:rPr>
                        <a:t>สพป.</a:t>
                      </a:r>
                      <a:endParaRPr lang="th-TH" sz="2400" b="1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400" b="1" dirty="0" err="1" smtClean="0">
                          <a:latin typeface="TH SarabunPSK" pitchFamily="34" charset="-34"/>
                          <a:cs typeface="TH SarabunPSK" pitchFamily="34" charset="-34"/>
                        </a:rPr>
                        <a:t>สพ</a:t>
                      </a:r>
                      <a:r>
                        <a:rPr lang="th-TH" sz="2400" b="1" dirty="0" smtClean="0">
                          <a:latin typeface="TH SarabunPSK" pitchFamily="34" charset="-34"/>
                          <a:cs typeface="TH SarabunPSK" pitchFamily="34" charset="-34"/>
                        </a:rPr>
                        <a:t>ม.</a:t>
                      </a:r>
                      <a:endParaRPr lang="th-TH" sz="2400" b="1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400" b="1" dirty="0" smtClean="0">
                          <a:latin typeface="TH SarabunPSK" pitchFamily="34" charset="-34"/>
                          <a:cs typeface="TH SarabunPSK" pitchFamily="34" charset="-34"/>
                        </a:rPr>
                        <a:t>ศูนย์</a:t>
                      </a:r>
                      <a:endParaRPr lang="th-TH" sz="2400" b="1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400" b="1" dirty="0" err="1" smtClean="0">
                          <a:latin typeface="TH SarabunPSK" pitchFamily="34" charset="-34"/>
                          <a:cs typeface="TH SarabunPSK" pitchFamily="34" charset="-34"/>
                        </a:rPr>
                        <a:t>ศส.</a:t>
                      </a:r>
                      <a:endParaRPr lang="th-TH" sz="2400" b="1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760072">
                <a:tc>
                  <a:txBody>
                    <a:bodyPr/>
                    <a:lstStyle/>
                    <a:p>
                      <a:r>
                        <a:rPr lang="th-TH" sz="2200" b="1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การพัฒนาคุณภาพการจัดการศึกษาเรียนร่วม</a:t>
                      </a:r>
                      <a:endParaRPr lang="th-TH" sz="2200" b="1" dirty="0">
                        <a:solidFill>
                          <a:schemeClr val="tx1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h-TH" sz="20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772</a:t>
                      </a:r>
                      <a:endParaRPr lang="th-TH" sz="20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h-TH" sz="20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165</a:t>
                      </a:r>
                      <a:endParaRPr lang="th-TH" sz="20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h-TH" sz="20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161</a:t>
                      </a:r>
                      <a:endParaRPr lang="th-TH" sz="20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th-TH" sz="20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th-TH" sz="20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th-TH" sz="20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th-TH" sz="20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th-TH" sz="20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th-TH" sz="20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th-TH" sz="20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094504">
                <a:tc>
                  <a:txBody>
                    <a:bodyPr/>
                    <a:lstStyle/>
                    <a:p>
                      <a:r>
                        <a:rPr lang="th-TH" sz="2200" b="1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การพัฒนาศักยภาพนักเรียนที่มีความบกพร่องทางการเรียนรู้</a:t>
                      </a:r>
                      <a:endParaRPr lang="th-TH" sz="2200" b="1" dirty="0">
                        <a:solidFill>
                          <a:schemeClr val="tx1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th-TH" sz="20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th-TH" sz="20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th-TH" sz="20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h-TH" sz="20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372</a:t>
                      </a:r>
                      <a:endParaRPr lang="th-TH" sz="20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h-TH" sz="20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82</a:t>
                      </a:r>
                      <a:endParaRPr lang="th-TH" sz="20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th-TH" sz="20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th-TH" sz="20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th-TH" sz="20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th-TH" sz="20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th-TH" sz="20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094504">
                <a:tc>
                  <a:txBody>
                    <a:bodyPr/>
                    <a:lstStyle/>
                    <a:p>
                      <a:r>
                        <a:rPr lang="th-TH" sz="2200" b="1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เทคนิคการสอนนักเรียนที่มีความบกพร่องทางการเรียนรู้</a:t>
                      </a:r>
                      <a:endParaRPr lang="th-TH" sz="2200" b="1" dirty="0">
                        <a:solidFill>
                          <a:schemeClr val="tx1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th-TH" sz="20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th-TH" sz="20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th-TH" sz="20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th-TH" sz="20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th-TH" sz="20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h-TH" sz="20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155</a:t>
                      </a:r>
                      <a:endParaRPr lang="th-TH" sz="20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th-TH" sz="20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th-TH" sz="20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th-TH" sz="20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th-TH" sz="20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801648">
                <a:tc>
                  <a:txBody>
                    <a:bodyPr/>
                    <a:lstStyle/>
                    <a:p>
                      <a:r>
                        <a:rPr lang="th-TH" sz="2200" b="1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ผู้ดำเนินการคัดกรองคนพิการทางการศึกษา</a:t>
                      </a:r>
                      <a:endParaRPr lang="th-TH" sz="2200" b="1" dirty="0">
                        <a:solidFill>
                          <a:schemeClr val="tx1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th-TH" sz="20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th-TH" sz="20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th-TH" sz="20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th-TH" sz="20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th-TH" sz="20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th-TH" sz="20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h-TH" sz="20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24,384</a:t>
                      </a:r>
                      <a:endParaRPr lang="th-TH" sz="20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h-TH" sz="20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3,030</a:t>
                      </a:r>
                      <a:endParaRPr lang="th-TH" sz="20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h-TH" sz="20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188</a:t>
                      </a:r>
                      <a:endParaRPr lang="th-TH" sz="20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h-TH" sz="20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92</a:t>
                      </a:r>
                      <a:endParaRPr lang="th-TH" sz="20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820878">
                <a:tc>
                  <a:txBody>
                    <a:bodyPr/>
                    <a:lstStyle/>
                    <a:p>
                      <a:pPr algn="ctr"/>
                      <a:r>
                        <a:rPr lang="th-TH" sz="2200" b="1" dirty="0" smtClean="0">
                          <a:latin typeface="TH SarabunPSK" pitchFamily="34" charset="-34"/>
                          <a:cs typeface="TH SarabunPSK" pitchFamily="34" charset="-34"/>
                        </a:rPr>
                        <a:t>รวม</a:t>
                      </a:r>
                      <a:endParaRPr lang="th-TH" sz="2200" b="1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h-TH" sz="2000" b="1" dirty="0" smtClean="0">
                          <a:latin typeface="TH SarabunPSK" pitchFamily="34" charset="-34"/>
                          <a:cs typeface="TH SarabunPSK" pitchFamily="34" charset="-34"/>
                        </a:rPr>
                        <a:t>772</a:t>
                      </a:r>
                      <a:endParaRPr lang="th-TH" sz="2000" b="1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h-TH" sz="2000" b="1" dirty="0" smtClean="0">
                          <a:latin typeface="TH SarabunPSK" pitchFamily="34" charset="-34"/>
                          <a:cs typeface="TH SarabunPSK" pitchFamily="34" charset="-34"/>
                        </a:rPr>
                        <a:t>165</a:t>
                      </a:r>
                      <a:endParaRPr lang="th-TH" sz="2000" b="1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h-TH" sz="2000" b="1" dirty="0" smtClean="0">
                          <a:latin typeface="TH SarabunPSK" pitchFamily="34" charset="-34"/>
                          <a:cs typeface="TH SarabunPSK" pitchFamily="34" charset="-34"/>
                        </a:rPr>
                        <a:t>161</a:t>
                      </a:r>
                      <a:endParaRPr lang="th-TH" sz="2000" b="1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h-TH" sz="2000" b="1" dirty="0" smtClean="0">
                          <a:latin typeface="TH SarabunPSK" pitchFamily="34" charset="-34"/>
                          <a:cs typeface="TH SarabunPSK" pitchFamily="34" charset="-34"/>
                        </a:rPr>
                        <a:t>372</a:t>
                      </a:r>
                      <a:endParaRPr lang="th-TH" sz="2000" b="1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h-TH" sz="2000" b="1" dirty="0" smtClean="0">
                          <a:latin typeface="TH SarabunPSK" pitchFamily="34" charset="-34"/>
                          <a:cs typeface="TH SarabunPSK" pitchFamily="34" charset="-34"/>
                        </a:rPr>
                        <a:t>82</a:t>
                      </a:r>
                      <a:endParaRPr lang="th-TH" sz="2000" b="1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h-TH" sz="2000" b="1" dirty="0" smtClean="0">
                          <a:latin typeface="TH SarabunPSK" pitchFamily="34" charset="-34"/>
                          <a:cs typeface="TH SarabunPSK" pitchFamily="34" charset="-34"/>
                        </a:rPr>
                        <a:t>155</a:t>
                      </a:r>
                      <a:endParaRPr lang="th-TH" sz="2000" b="1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h-TH" sz="2000" b="1" dirty="0" smtClean="0">
                          <a:latin typeface="TH SarabunPSK" pitchFamily="34" charset="-34"/>
                          <a:cs typeface="TH SarabunPSK" pitchFamily="34" charset="-34"/>
                        </a:rPr>
                        <a:t>24,384</a:t>
                      </a:r>
                      <a:endParaRPr lang="th-TH" sz="2000" b="1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h-TH" sz="2000" b="1" dirty="0" smtClean="0">
                          <a:latin typeface="TH SarabunPSK" pitchFamily="34" charset="-34"/>
                          <a:cs typeface="TH SarabunPSK" pitchFamily="34" charset="-34"/>
                        </a:rPr>
                        <a:t>3,030</a:t>
                      </a:r>
                      <a:endParaRPr lang="th-TH" sz="2000" b="1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h-TH" sz="2000" b="1" dirty="0" smtClean="0">
                          <a:latin typeface="TH SarabunPSK" pitchFamily="34" charset="-34"/>
                          <a:cs typeface="TH SarabunPSK" pitchFamily="34" charset="-34"/>
                        </a:rPr>
                        <a:t>188</a:t>
                      </a:r>
                      <a:endParaRPr lang="th-TH" sz="2000" b="1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h-TH" sz="2000" b="1" dirty="0" smtClean="0">
                          <a:latin typeface="TH SarabunPSK" pitchFamily="34" charset="-34"/>
                          <a:cs typeface="TH SarabunPSK" pitchFamily="34" charset="-34"/>
                        </a:rPr>
                        <a:t>92</a:t>
                      </a:r>
                      <a:endParaRPr lang="th-TH" sz="2000" b="1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</a:tr>
            </a:tbl>
          </a:graphicData>
        </a:graphic>
      </p:graphicFrame>
      <p:sp>
        <p:nvSpPr>
          <p:cNvPr id="5" name="ชื่อเรื่อง 1"/>
          <p:cNvSpPr>
            <a:spLocks noGrp="1"/>
          </p:cNvSpPr>
          <p:nvPr>
            <p:ph type="title"/>
          </p:nvPr>
        </p:nvSpPr>
        <p:spPr>
          <a:xfrm>
            <a:off x="785786" y="71414"/>
            <a:ext cx="7772400" cy="774720"/>
          </a:xfrm>
          <a:ln w="25400" cmpd="thickThin"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algn="ctr"/>
            <a:r>
              <a:rPr lang="th-TH" sz="5400" b="1" dirty="0" smtClean="0">
                <a:solidFill>
                  <a:srgbClr val="7030A0"/>
                </a:solidFill>
                <a:latin typeface="TH SarabunPSK" pitchFamily="34" charset="-34"/>
                <a:cs typeface="TH SarabunPSK" pitchFamily="34" charset="-34"/>
              </a:rPr>
              <a:t>การพัฒนาครูและบุคลากรทางการศึกษา</a:t>
            </a:r>
            <a:endParaRPr lang="th-TH" sz="5400" b="1" dirty="0">
              <a:solidFill>
                <a:srgbClr val="7030A0"/>
              </a:solidFill>
              <a:latin typeface="TH SarabunPSK" pitchFamily="34" charset="-34"/>
              <a:cs typeface="TH SarabunPSK" pitchFamily="34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ชื่อเรื่อง 1"/>
          <p:cNvSpPr>
            <a:spLocks noGrp="1"/>
          </p:cNvSpPr>
          <p:nvPr>
            <p:ph type="title"/>
          </p:nvPr>
        </p:nvSpPr>
        <p:spPr>
          <a:xfrm>
            <a:off x="914400" y="368264"/>
            <a:ext cx="7772400" cy="774720"/>
          </a:xfrm>
          <a:solidFill>
            <a:schemeClr val="accent4">
              <a:lumMod val="20000"/>
              <a:lumOff val="80000"/>
            </a:schemeClr>
          </a:solidFill>
          <a:ln w="25400" cmpd="thickThin"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ctr"/>
            <a:r>
              <a:rPr lang="th-TH" sz="4000" b="1" dirty="0" smtClean="0">
                <a:solidFill>
                  <a:srgbClr val="7030A0"/>
                </a:solidFill>
                <a:latin typeface="TH SarabunPSK" pitchFamily="34" charset="-34"/>
                <a:cs typeface="TH SarabunPSK" pitchFamily="34" charset="-34"/>
              </a:rPr>
              <a:t>การจ้างพี่เลี้ยงเด็กพิการ ปีงบประมาณ 2558</a:t>
            </a:r>
            <a:endParaRPr lang="th-TH" sz="4000" b="1" dirty="0">
              <a:solidFill>
                <a:srgbClr val="7030A0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3" name="ตัวยึดเนื้อหา 2"/>
          <p:cNvSpPr>
            <a:spLocks noGrp="1"/>
          </p:cNvSpPr>
          <p:nvPr>
            <p:ph sz="quarter" idx="1"/>
          </p:nvPr>
        </p:nvSpPr>
        <p:spPr>
          <a:xfrm>
            <a:off x="1187624" y="1628800"/>
            <a:ext cx="7772400" cy="4162436"/>
          </a:xfrm>
          <a:ln w="25400">
            <a:solidFill>
              <a:schemeClr val="accent1">
                <a:hueOff val="0"/>
                <a:satOff val="0"/>
                <a:lumOff val="0"/>
              </a:schemeClr>
            </a:solidFill>
            <a:prstDash val="dashDot"/>
          </a:ln>
        </p:spPr>
        <p:txBody>
          <a:bodyPr/>
          <a:lstStyle/>
          <a:p>
            <a:r>
              <a:rPr lang="th-TH" sz="3600" b="1" dirty="0" smtClean="0">
                <a:latin typeface="TH SarabunPSK" pitchFamily="34" charset="-34"/>
                <a:cs typeface="TH SarabunPSK" pitchFamily="34" charset="-34"/>
              </a:rPr>
              <a:t> พี่เลี้ยงเด็กพิการในโรงเรียนทั่วไปที่จัดการเรียนร่วมและเรียนรวม ที่จัดสรรให้กับสำนักงานเขตพื้นที่จำนวน   11,499 อัตรา ดังนี้</a:t>
            </a:r>
          </a:p>
          <a:p>
            <a:pPr>
              <a:buNone/>
            </a:pPr>
            <a:r>
              <a:rPr lang="th-TH" sz="3600" b="1" dirty="0">
                <a:latin typeface="TH SarabunPSK" pitchFamily="34" charset="-34"/>
                <a:cs typeface="TH SarabunPSK" pitchFamily="34" charset="-34"/>
              </a:rPr>
              <a:t> </a:t>
            </a:r>
            <a:r>
              <a:rPr lang="th-TH" sz="3600" b="1" dirty="0" smtClean="0">
                <a:latin typeface="TH SarabunPSK" pitchFamily="34" charset="-34"/>
                <a:cs typeface="TH SarabunPSK" pitchFamily="34" charset="-34"/>
              </a:rPr>
              <a:t>      - </a:t>
            </a:r>
            <a:r>
              <a:rPr lang="th-TH" sz="3600" b="1" dirty="0" err="1" smtClean="0">
                <a:latin typeface="TH SarabunPSK" pitchFamily="34" charset="-34"/>
                <a:cs typeface="TH SarabunPSK" pitchFamily="34" charset="-34"/>
              </a:rPr>
              <a:t>สพป</a:t>
            </a:r>
            <a:r>
              <a:rPr lang="th-TH" sz="3600" b="1" dirty="0" smtClean="0">
                <a:latin typeface="TH SarabunPSK" pitchFamily="34" charset="-34"/>
                <a:cs typeface="TH SarabunPSK" pitchFamily="34" charset="-34"/>
              </a:rPr>
              <a:t>. 10,824 อัตรา</a:t>
            </a:r>
          </a:p>
          <a:p>
            <a:pPr>
              <a:buNone/>
            </a:pPr>
            <a:r>
              <a:rPr lang="th-TH" sz="3600" b="1" dirty="0" smtClean="0">
                <a:latin typeface="TH SarabunPSK" pitchFamily="34" charset="-34"/>
                <a:cs typeface="TH SarabunPSK" pitchFamily="34" charset="-34"/>
              </a:rPr>
              <a:t>       - </a:t>
            </a:r>
            <a:r>
              <a:rPr lang="th-TH" sz="3600" b="1" dirty="0" err="1" smtClean="0">
                <a:latin typeface="TH SarabunPSK" pitchFamily="34" charset="-34"/>
                <a:cs typeface="TH SarabunPSK" pitchFamily="34" charset="-34"/>
              </a:rPr>
              <a:t>สพ</a:t>
            </a:r>
            <a:r>
              <a:rPr lang="th-TH" sz="3600" b="1" dirty="0" smtClean="0">
                <a:latin typeface="TH SarabunPSK" pitchFamily="34" charset="-34"/>
                <a:cs typeface="TH SarabunPSK" pitchFamily="34" charset="-34"/>
              </a:rPr>
              <a:t>ม.     675 อัตรา</a:t>
            </a:r>
          </a:p>
          <a:p>
            <a:pPr marL="0" indent="0">
              <a:buNone/>
            </a:pPr>
            <a:endParaRPr lang="th-TH" sz="3600" b="1" dirty="0" smtClean="0">
              <a:latin typeface="TH SarabunPSK" pitchFamily="34" charset="-34"/>
              <a:cs typeface="TH SarabunPSK" pitchFamily="34" charset="-34"/>
            </a:endParaRPr>
          </a:p>
          <a:p>
            <a:endParaRPr lang="th-TH" sz="3600" b="1" dirty="0" smtClean="0">
              <a:latin typeface="TH SarabunPSK" pitchFamily="34" charset="-34"/>
              <a:cs typeface="TH SarabunPSK" pitchFamily="34" charset="-34"/>
            </a:endParaRPr>
          </a:p>
          <a:p>
            <a:endParaRPr lang="th-TH" sz="3600" b="1" dirty="0" smtClean="0">
              <a:latin typeface="TH SarabunPSK" pitchFamily="34" charset="-34"/>
              <a:cs typeface="TH SarabunPSK" pitchFamily="34" charset="-34"/>
            </a:endParaRPr>
          </a:p>
          <a:p>
            <a:endParaRPr lang="th-TH" sz="3600" b="1" dirty="0" smtClean="0">
              <a:latin typeface="TH SarabunPSK" pitchFamily="34" charset="-34"/>
              <a:cs typeface="TH SarabunPSK" pitchFamily="34" charset="-34"/>
            </a:endParaRPr>
          </a:p>
          <a:p>
            <a:endParaRPr lang="th-TH" sz="3600" b="1" dirty="0" smtClean="0">
              <a:latin typeface="TH SarabunPSK" pitchFamily="34" charset="-34"/>
              <a:cs typeface="TH SarabunPSK" pitchFamily="34" charset="-34"/>
            </a:endParaRPr>
          </a:p>
          <a:p>
            <a:endParaRPr lang="th-TH" sz="3600" b="1" dirty="0" smtClean="0">
              <a:latin typeface="TH SarabunPSK" pitchFamily="34" charset="-34"/>
              <a:cs typeface="TH SarabunPSK" pitchFamily="34" charset="-34"/>
            </a:endParaRPr>
          </a:p>
          <a:p>
            <a:endParaRPr lang="th-TH" sz="3600" b="1" dirty="0" smtClean="0">
              <a:latin typeface="TH SarabunPSK" pitchFamily="34" charset="-34"/>
              <a:cs typeface="TH SarabunPSK" pitchFamily="34" charset="-34"/>
            </a:endParaRPr>
          </a:p>
          <a:p>
            <a:endParaRPr lang="th-TH" dirty="0" smtClean="0"/>
          </a:p>
          <a:p>
            <a:endParaRPr lang="th-TH" dirty="0" smtClean="0"/>
          </a:p>
          <a:p>
            <a:endParaRPr lang="th-TH" dirty="0" smtClean="0"/>
          </a:p>
          <a:p>
            <a:endParaRPr lang="th-TH" dirty="0"/>
          </a:p>
        </p:txBody>
      </p:sp>
      <p:pic>
        <p:nvPicPr>
          <p:cNvPr id="2" name="รูปภาพ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2996952"/>
            <a:ext cx="3151237" cy="25656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611560" y="1066726"/>
            <a:ext cx="7467600" cy="3370386"/>
          </a:xfrm>
        </p:spPr>
        <p:txBody>
          <a:bodyPr>
            <a:noAutofit/>
          </a:bodyPr>
          <a:lstStyle/>
          <a:p>
            <a:r>
              <a:rPr lang="th-TH" sz="36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     </a:t>
            </a:r>
            <a:r>
              <a:rPr lang="th-TH" sz="3600" b="1" dirty="0" smtClean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การพัฒนาสถานศึกษาให้เป็นสถานศึกษาที่จัดการ เรียนรวมอย่างมีคุณภาพได้นั้น  การบริหารจัดการและ  การพัฒนาสถานศึกษาทั้งระบบจึงเป็นกระบวนการที่จะต้องดำเนินการอย่างเข้มแข็งภายใต้นโยบายสถานศึกษาที่ชัดเจน มีการวางแผนอย่างเป็นระบบ ผู้บริหารและสมาชิกในสถานศึกษาทุกคนมีเจตคติที่ดี มีการรวมพลังจากทุกฝ่ายที่เกี่ยวข้อง</a:t>
            </a:r>
            <a:endParaRPr lang="th-TH" sz="3600" b="1" dirty="0">
              <a:solidFill>
                <a:srgbClr val="7030A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pic>
        <p:nvPicPr>
          <p:cNvPr id="5" name="รูปภาพ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4149080"/>
            <a:ext cx="4543898" cy="223224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:p14="http://schemas.microsoft.com/office/powerpoint/2010/main" val="3551380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มุมมน 3"/>
          <p:cNvSpPr/>
          <p:nvPr/>
        </p:nvSpPr>
        <p:spPr>
          <a:xfrm>
            <a:off x="484674" y="345768"/>
            <a:ext cx="6243267" cy="1224136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7467600" cy="1143000"/>
          </a:xfrm>
        </p:spPr>
        <p:txBody>
          <a:bodyPr>
            <a:normAutofit/>
          </a:bodyPr>
          <a:lstStyle/>
          <a:p>
            <a:r>
              <a:rPr lang="th-TH" sz="4400" dirty="0" smtClean="0"/>
              <a:t>    </a:t>
            </a:r>
            <a:r>
              <a:rPr lang="th-TH" sz="4400" b="1" dirty="0" smtClean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บทบาทการจัดการศึกษาตามกฎหมาย</a:t>
            </a:r>
            <a:endParaRPr lang="th-TH" sz="4400" b="1" dirty="0">
              <a:solidFill>
                <a:srgbClr val="7030A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3" name="ตัวแทนเนื้อหา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th-TH" dirty="0" smtClean="0"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r>
              <a:rPr lang="th-TH" b="1" dirty="0"/>
              <a:t> </a:t>
            </a:r>
            <a:r>
              <a:rPr lang="th-TH" b="1" dirty="0" smtClean="0"/>
              <a:t> </a:t>
            </a:r>
            <a:r>
              <a:rPr lang="th-TH" sz="36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บทบาทการจัดการศึกษาสำหรับคนพิการตามกฎหมาย รัฐต้องจัดการศึกษาให้คนพิการมีสิทธิและโอกาสเสมอกัน ในการรับการศึกษาอย่างทั่วถึงและมีคุณภาพ โดยไม่เก็บค่าใช้จ่ายตั้งแต่แรกเกิดหรือแรกพบความพิการตลอดชีวิต โดยรูปแบบที่เหมาะสม</a:t>
            </a:r>
          </a:p>
          <a:p>
            <a:endParaRPr lang="th-TH" dirty="0" smtClean="0"/>
          </a:p>
          <a:p>
            <a:endParaRPr lang="th-TH" dirty="0"/>
          </a:p>
          <a:p>
            <a:endParaRPr lang="th-TH" dirty="0"/>
          </a:p>
          <a:p>
            <a:endParaRPr lang="th-TH" dirty="0"/>
          </a:p>
        </p:txBody>
      </p:sp>
      <p:pic>
        <p:nvPicPr>
          <p:cNvPr id="6" name="รูปภาพ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4349983"/>
            <a:ext cx="4248472" cy="215426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75595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ผืนผ้ามุมมน 1"/>
          <p:cNvSpPr/>
          <p:nvPr/>
        </p:nvSpPr>
        <p:spPr>
          <a:xfrm>
            <a:off x="467544" y="1484784"/>
            <a:ext cx="7344816" cy="5040560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3" name="ตัวยึดเนื้อหา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th-TH" sz="3600" b="1" dirty="0" smtClean="0">
                <a:latin typeface="TH SarabunPSK" pitchFamily="34" charset="-34"/>
                <a:cs typeface="TH SarabunPSK" pitchFamily="34" charset="-34"/>
              </a:rPr>
              <a:t>โรงเรียนวัดเสาธง </a:t>
            </a:r>
            <a:r>
              <a:rPr lang="th-TH" sz="3600" b="1" dirty="0" err="1" smtClean="0">
                <a:latin typeface="TH SarabunPSK" pitchFamily="34" charset="-34"/>
                <a:cs typeface="TH SarabunPSK" pitchFamily="34" charset="-34"/>
              </a:rPr>
              <a:t>สพป.</a:t>
            </a:r>
            <a:r>
              <a:rPr lang="th-TH" sz="3600" b="1" dirty="0" smtClean="0">
                <a:latin typeface="TH SarabunPSK" pitchFamily="34" charset="-34"/>
                <a:cs typeface="TH SarabunPSK" pitchFamily="34" charset="-34"/>
              </a:rPr>
              <a:t>สุพรรณบุรี เขต 1</a:t>
            </a:r>
          </a:p>
          <a:p>
            <a:r>
              <a:rPr lang="th-TH" sz="3600" b="1" dirty="0" smtClean="0">
                <a:latin typeface="TH SarabunPSK" pitchFamily="34" charset="-34"/>
                <a:cs typeface="TH SarabunPSK" pitchFamily="34" charset="-34"/>
              </a:rPr>
              <a:t>โรงเรียนชุมชนวัดหนองรี </a:t>
            </a:r>
            <a:r>
              <a:rPr lang="th-TH" sz="3600" b="1" dirty="0" err="1" smtClean="0">
                <a:latin typeface="TH SarabunPSK" pitchFamily="34" charset="-34"/>
                <a:cs typeface="TH SarabunPSK" pitchFamily="34" charset="-34"/>
              </a:rPr>
              <a:t>สพป.</a:t>
            </a:r>
            <a:r>
              <a:rPr lang="th-TH" sz="3600" b="1" dirty="0" smtClean="0">
                <a:latin typeface="TH SarabunPSK" pitchFamily="34" charset="-34"/>
                <a:cs typeface="TH SarabunPSK" pitchFamily="34" charset="-34"/>
              </a:rPr>
              <a:t>ชลบุรี เขต 1</a:t>
            </a:r>
          </a:p>
          <a:p>
            <a:r>
              <a:rPr lang="th-TH" sz="3600" b="1" dirty="0" smtClean="0">
                <a:latin typeface="TH SarabunPSK" pitchFamily="34" charset="-34"/>
                <a:cs typeface="TH SarabunPSK" pitchFamily="34" charset="-34"/>
              </a:rPr>
              <a:t>โรงเรียนบ้านแม่ตาว </a:t>
            </a:r>
            <a:r>
              <a:rPr lang="th-TH" sz="3600" b="1" dirty="0" err="1" smtClean="0">
                <a:latin typeface="TH SarabunPSK" pitchFamily="34" charset="-34"/>
                <a:cs typeface="TH SarabunPSK" pitchFamily="34" charset="-34"/>
              </a:rPr>
              <a:t>สพป.</a:t>
            </a:r>
            <a:r>
              <a:rPr lang="th-TH" sz="3600" b="1" dirty="0" smtClean="0">
                <a:latin typeface="TH SarabunPSK" pitchFamily="34" charset="-34"/>
                <a:cs typeface="TH SarabunPSK" pitchFamily="34" charset="-34"/>
              </a:rPr>
              <a:t>ตาก เขต 2</a:t>
            </a:r>
          </a:p>
          <a:p>
            <a:r>
              <a:rPr lang="th-TH" sz="3600" b="1" dirty="0" smtClean="0">
                <a:latin typeface="TH SarabunPSK" pitchFamily="34" charset="-34"/>
                <a:cs typeface="TH SarabunPSK" pitchFamily="34" charset="-34"/>
              </a:rPr>
              <a:t>โรงเรียนวัดช่าง</a:t>
            </a:r>
            <a:r>
              <a:rPr lang="th-TH" sz="3600" b="1" dirty="0" err="1" smtClean="0">
                <a:latin typeface="TH SarabunPSK" pitchFamily="34" charset="-34"/>
                <a:cs typeface="TH SarabunPSK" pitchFamily="34" charset="-34"/>
              </a:rPr>
              <a:t>เคี่ยน</a:t>
            </a:r>
            <a:r>
              <a:rPr lang="th-TH" sz="3600" b="1" dirty="0" smtClean="0">
                <a:latin typeface="TH SarabunPSK" pitchFamily="34" charset="-34"/>
                <a:cs typeface="TH SarabunPSK" pitchFamily="34" charset="-34"/>
              </a:rPr>
              <a:t> </a:t>
            </a:r>
            <a:r>
              <a:rPr lang="th-TH" sz="3600" b="1" dirty="0" err="1" smtClean="0">
                <a:latin typeface="TH SarabunPSK" pitchFamily="34" charset="-34"/>
                <a:cs typeface="TH SarabunPSK" pitchFamily="34" charset="-34"/>
              </a:rPr>
              <a:t>สพป.</a:t>
            </a:r>
            <a:r>
              <a:rPr lang="th-TH" sz="3600" b="1" dirty="0" smtClean="0">
                <a:latin typeface="TH SarabunPSK" pitchFamily="34" charset="-34"/>
                <a:cs typeface="TH SarabunPSK" pitchFamily="34" charset="-34"/>
              </a:rPr>
              <a:t>เชียงใหม่ เขต 1</a:t>
            </a:r>
          </a:p>
          <a:p>
            <a:r>
              <a:rPr lang="th-TH" sz="3600" b="1" dirty="0" smtClean="0">
                <a:latin typeface="TH SarabunPSK" pitchFamily="34" charset="-34"/>
                <a:cs typeface="TH SarabunPSK" pitchFamily="34" charset="-34"/>
              </a:rPr>
              <a:t>โรงเรียนบ้านท่าสำราญ </a:t>
            </a:r>
            <a:r>
              <a:rPr lang="th-TH" sz="3600" b="1" dirty="0" err="1" smtClean="0">
                <a:latin typeface="TH SarabunPSK" pitchFamily="34" charset="-34"/>
                <a:cs typeface="TH SarabunPSK" pitchFamily="34" charset="-34"/>
              </a:rPr>
              <a:t>สพป.</a:t>
            </a:r>
            <a:r>
              <a:rPr lang="th-TH" sz="3600" b="1" dirty="0" smtClean="0">
                <a:latin typeface="TH SarabunPSK" pitchFamily="34" charset="-34"/>
                <a:cs typeface="TH SarabunPSK" pitchFamily="34" charset="-34"/>
              </a:rPr>
              <a:t>หนองคาย เขต 1</a:t>
            </a:r>
          </a:p>
          <a:p>
            <a:r>
              <a:rPr lang="th-TH" sz="3600" b="1" dirty="0" smtClean="0">
                <a:latin typeface="TH SarabunPSK" pitchFamily="34" charset="-34"/>
                <a:cs typeface="TH SarabunPSK" pitchFamily="34" charset="-34"/>
              </a:rPr>
              <a:t>โรงเรียนบ้านโนนทอง </a:t>
            </a:r>
            <a:r>
              <a:rPr lang="th-TH" sz="3600" b="1" dirty="0" err="1" smtClean="0">
                <a:latin typeface="TH SarabunPSK" pitchFamily="34" charset="-34"/>
                <a:cs typeface="TH SarabunPSK" pitchFamily="34" charset="-34"/>
              </a:rPr>
              <a:t>สพป.</a:t>
            </a:r>
            <a:r>
              <a:rPr lang="th-TH" sz="3600" b="1" dirty="0" smtClean="0">
                <a:latin typeface="TH SarabunPSK" pitchFamily="34" charset="-34"/>
                <a:cs typeface="TH SarabunPSK" pitchFamily="34" charset="-34"/>
              </a:rPr>
              <a:t>ขอนแก่น เขต 5</a:t>
            </a:r>
          </a:p>
          <a:p>
            <a:r>
              <a:rPr lang="th-TH" sz="3600" b="1" dirty="0" smtClean="0">
                <a:latin typeface="TH SarabunPSK" pitchFamily="34" charset="-34"/>
                <a:cs typeface="TH SarabunPSK" pitchFamily="34" charset="-34"/>
              </a:rPr>
              <a:t>โรงเรียน</a:t>
            </a:r>
            <a:r>
              <a:rPr lang="th-TH" sz="3600" b="1" dirty="0" err="1" smtClean="0">
                <a:latin typeface="TH SarabunPSK" pitchFamily="34" charset="-34"/>
                <a:cs typeface="TH SarabunPSK" pitchFamily="34" charset="-34"/>
              </a:rPr>
              <a:t>สทิง</a:t>
            </a:r>
            <a:r>
              <a:rPr lang="th-TH" sz="3600" b="1" dirty="0" smtClean="0">
                <a:latin typeface="TH SarabunPSK" pitchFamily="34" charset="-34"/>
                <a:cs typeface="TH SarabunPSK" pitchFamily="34" charset="-34"/>
              </a:rPr>
              <a:t>พระ </a:t>
            </a:r>
            <a:r>
              <a:rPr lang="th-TH" sz="3600" b="1" dirty="0" err="1" smtClean="0">
                <a:latin typeface="TH SarabunPSK" pitchFamily="34" charset="-34"/>
                <a:cs typeface="TH SarabunPSK" pitchFamily="34" charset="-34"/>
              </a:rPr>
              <a:t>สพ</a:t>
            </a:r>
            <a:r>
              <a:rPr lang="th-TH" sz="3600" b="1" dirty="0" smtClean="0">
                <a:latin typeface="TH SarabunPSK" pitchFamily="34" charset="-34"/>
                <a:cs typeface="TH SarabunPSK" pitchFamily="34" charset="-34"/>
              </a:rPr>
              <a:t>ม. เขต 16</a:t>
            </a:r>
            <a:endParaRPr lang="th-TH" sz="3600" b="1" dirty="0"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4" name="ชื่อเรื่อง 1"/>
          <p:cNvSpPr>
            <a:spLocks noGrp="1"/>
          </p:cNvSpPr>
          <p:nvPr>
            <p:ph type="title"/>
          </p:nvPr>
        </p:nvSpPr>
        <p:spPr>
          <a:xfrm>
            <a:off x="342324" y="116632"/>
            <a:ext cx="7974092" cy="1231278"/>
          </a:xfr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th-TH" sz="3600" b="1" dirty="0" smtClean="0">
                <a:solidFill>
                  <a:srgbClr val="7030A0"/>
                </a:solidFill>
                <a:latin typeface="TH SarabunPSK" pitchFamily="34" charset="-34"/>
                <a:cs typeface="TH SarabunPSK" pitchFamily="34" charset="-34"/>
              </a:rPr>
              <a:t>ตัวอย่างโรงเรียนต้นแบบการเรียนรวมที่ประสบผลสำเร็จจากความร่วมมือจากทุกฝ่ายที่เกี่ยวข้อง</a:t>
            </a:r>
            <a:endParaRPr lang="th-TH" sz="3600" b="1" dirty="0">
              <a:solidFill>
                <a:srgbClr val="7030A0"/>
              </a:solidFill>
              <a:latin typeface="TH SarabunPSK" pitchFamily="34" charset="-34"/>
              <a:cs typeface="TH SarabunPSK" pitchFamily="34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ชื่อเรื่อง 1"/>
          <p:cNvSpPr>
            <a:spLocks noGrp="1"/>
          </p:cNvSpPr>
          <p:nvPr>
            <p:ph type="title"/>
          </p:nvPr>
        </p:nvSpPr>
        <p:spPr>
          <a:xfrm>
            <a:off x="95009" y="188640"/>
            <a:ext cx="8557309" cy="1800200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th-TH" sz="4000" b="1" dirty="0" smtClean="0">
                <a:solidFill>
                  <a:srgbClr val="7030A0"/>
                </a:solidFill>
                <a:latin typeface="TH SarabunPSK" pitchFamily="34" charset="-34"/>
                <a:cs typeface="TH SarabunPSK" pitchFamily="34" charset="-34"/>
              </a:rPr>
              <a:t>การดำเนินงานโครงการย่อยที่ยังดำเนินการอยู่</a:t>
            </a:r>
            <a:r>
              <a:rPr lang="th-TH" sz="4000" b="1" dirty="0">
                <a:solidFill>
                  <a:srgbClr val="7030A0"/>
                </a:solidFill>
                <a:latin typeface="TH SarabunPSK" pitchFamily="34" charset="-34"/>
                <a:cs typeface="TH SarabunPSK" pitchFamily="34" charset="-34"/>
              </a:rPr>
              <a:t>ภายใต้โครงการพัฒนาคุณภาพการจัดการศึกษาเรียนร่วมและเรียนรวม</a:t>
            </a:r>
            <a:br>
              <a:rPr lang="th-TH" sz="4000" b="1" dirty="0">
                <a:solidFill>
                  <a:srgbClr val="7030A0"/>
                </a:solidFill>
                <a:latin typeface="TH SarabunPSK" pitchFamily="34" charset="-34"/>
                <a:cs typeface="TH SarabunPSK" pitchFamily="34" charset="-34"/>
              </a:rPr>
            </a:br>
            <a:endParaRPr lang="th-TH" sz="4000" b="1" dirty="0">
              <a:solidFill>
                <a:srgbClr val="7030A0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3" name="ตัวยึดเนื้อหา 2"/>
          <p:cNvSpPr>
            <a:spLocks noGrp="1"/>
          </p:cNvSpPr>
          <p:nvPr>
            <p:ph sz="quarter" idx="1"/>
          </p:nvPr>
        </p:nvSpPr>
        <p:spPr>
          <a:xfrm>
            <a:off x="899592" y="1628800"/>
            <a:ext cx="8358246" cy="4572000"/>
          </a:xfrm>
        </p:spPr>
        <p:txBody>
          <a:bodyPr/>
          <a:lstStyle/>
          <a:p>
            <a:endParaRPr lang="th-TH" sz="3600" b="1" dirty="0" smtClean="0">
              <a:solidFill>
                <a:schemeClr val="tx1">
                  <a:lumMod val="95000"/>
                  <a:lumOff val="5000"/>
                </a:schemeClr>
              </a:solidFill>
              <a:latin typeface="TH SarabunPSK" pitchFamily="34" charset="-34"/>
              <a:cs typeface="TH SarabunPSK" pitchFamily="34" charset="-34"/>
            </a:endParaRPr>
          </a:p>
          <a:p>
            <a:r>
              <a:rPr lang="th-TH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H SarabunPSK" pitchFamily="34" charset="-34"/>
                <a:cs typeface="TH SarabunPSK" pitchFamily="34" charset="-34"/>
              </a:rPr>
              <a:t>โครงการพัฒนาคุณภาพการจัดการศึกษาสำหรับบุคคล</a:t>
            </a:r>
            <a:r>
              <a:rPr lang="th-TH" sz="32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H SarabunPSK" pitchFamily="34" charset="-34"/>
                <a:cs typeface="TH SarabunPSK" pitchFamily="34" charset="-34"/>
              </a:rPr>
              <a:t>ออทิสติก</a:t>
            </a:r>
            <a:r>
              <a:rPr lang="th-TH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H SarabunPSK" pitchFamily="34" charset="-34"/>
                <a:cs typeface="TH SarabunPSK" pitchFamily="34" charset="-34"/>
              </a:rPr>
              <a:t> (ห้องเรียนคู่ขนาน)</a:t>
            </a:r>
          </a:p>
          <a:p>
            <a:r>
              <a:rPr lang="th-TH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H SarabunPSK" pitchFamily="34" charset="-34"/>
                <a:cs typeface="TH SarabunPSK" pitchFamily="34" charset="-34"/>
              </a:rPr>
              <a:t>โครงการห้องเรียนพิเศษวิทยาศาสตร์และคณิตศาสตร์ </a:t>
            </a:r>
            <a:br>
              <a:rPr lang="th-TH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H SarabunPSK" pitchFamily="34" charset="-34"/>
                <a:cs typeface="TH SarabunPSK" pitchFamily="34" charset="-34"/>
              </a:rPr>
            </a:br>
            <a:r>
              <a:rPr lang="th-TH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H SarabunPSK" pitchFamily="34" charset="-34"/>
                <a:cs typeface="TH SarabunPSK" pitchFamily="34" charset="-34"/>
              </a:rPr>
              <a:t>สำหรับนักเรียนตาบอด ระดับมัธยมศึกษา </a:t>
            </a:r>
          </a:p>
          <a:p>
            <a:r>
              <a:rPr lang="th-TH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H SarabunPSK" pitchFamily="34" charset="-34"/>
                <a:cs typeface="TH SarabunPSK" pitchFamily="34" charset="-34"/>
              </a:rPr>
              <a:t>โครงการพัฒนาคุณภาพการศึกษาสำหรับนักเรียนที่มีความบกพร่องทางการเรียนรู้</a:t>
            </a:r>
            <a:endParaRPr lang="th-TH" sz="3200" b="1" dirty="0">
              <a:solidFill>
                <a:schemeClr val="tx1">
                  <a:lumMod val="95000"/>
                  <a:lumOff val="5000"/>
                </a:schemeClr>
              </a:solidFill>
              <a:latin typeface="TH SarabunPSK" pitchFamily="34" charset="-34"/>
              <a:cs typeface="TH SarabunPSK" pitchFamily="34" charset="-34"/>
            </a:endParaRPr>
          </a:p>
        </p:txBody>
      </p:sp>
      <p:pic>
        <p:nvPicPr>
          <p:cNvPr id="6" name="รูปภาพ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5013176"/>
            <a:ext cx="4968552" cy="1762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ชื่อเรื่อง 4"/>
          <p:cNvSpPr>
            <a:spLocks noGrp="1"/>
          </p:cNvSpPr>
          <p:nvPr>
            <p:ph type="title"/>
          </p:nvPr>
        </p:nvSpPr>
        <p:spPr>
          <a:xfrm>
            <a:off x="500034" y="332656"/>
            <a:ext cx="7467600" cy="1143000"/>
          </a:xfrm>
          <a:solidFill>
            <a:schemeClr val="accent4">
              <a:lumMod val="20000"/>
              <a:lumOff val="80000"/>
            </a:schemeClr>
          </a:solidFill>
          <a:ln w="25400" cmpd="dbl">
            <a:solidFill>
              <a:schemeClr val="accent1">
                <a:hueOff val="0"/>
                <a:satOff val="0"/>
                <a:lumOff val="0"/>
              </a:schemeClr>
            </a:solidFill>
            <a:prstDash val="dashDot"/>
          </a:ln>
        </p:spPr>
        <p:txBody>
          <a:bodyPr>
            <a:noAutofit/>
          </a:bodyPr>
          <a:lstStyle/>
          <a:p>
            <a:pPr algn="ctr"/>
            <a:r>
              <a:rPr lang="th-TH" sz="4000" b="1" dirty="0" smtClean="0">
                <a:solidFill>
                  <a:srgbClr val="7030A0"/>
                </a:solidFill>
                <a:latin typeface="TH SarabunPSK" pitchFamily="34" charset="-34"/>
                <a:cs typeface="TH SarabunPSK" pitchFamily="34" charset="-34"/>
              </a:rPr>
              <a:t>โครงการพัฒนาคุณภาพการจัดการศึกษา</a:t>
            </a:r>
            <a:br>
              <a:rPr lang="th-TH" sz="4000" b="1" dirty="0" smtClean="0">
                <a:solidFill>
                  <a:srgbClr val="7030A0"/>
                </a:solidFill>
                <a:latin typeface="TH SarabunPSK" pitchFamily="34" charset="-34"/>
                <a:cs typeface="TH SarabunPSK" pitchFamily="34" charset="-34"/>
              </a:rPr>
            </a:br>
            <a:r>
              <a:rPr lang="th-TH" sz="4000" b="1" dirty="0" smtClean="0">
                <a:solidFill>
                  <a:srgbClr val="7030A0"/>
                </a:solidFill>
                <a:latin typeface="TH SarabunPSK" pitchFamily="34" charset="-34"/>
                <a:cs typeface="TH SarabunPSK" pitchFamily="34" charset="-34"/>
              </a:rPr>
              <a:t>สำหรับบุคคล</a:t>
            </a:r>
            <a:r>
              <a:rPr lang="th-TH" sz="4000" b="1" dirty="0" err="1" smtClean="0">
                <a:solidFill>
                  <a:srgbClr val="7030A0"/>
                </a:solidFill>
                <a:latin typeface="TH SarabunPSK" pitchFamily="34" charset="-34"/>
                <a:cs typeface="TH SarabunPSK" pitchFamily="34" charset="-34"/>
              </a:rPr>
              <a:t>ออทิสติก</a:t>
            </a:r>
            <a:r>
              <a:rPr lang="th-TH" sz="4000" b="1" dirty="0" smtClean="0">
                <a:solidFill>
                  <a:srgbClr val="7030A0"/>
                </a:solidFill>
                <a:latin typeface="TH SarabunPSK" pitchFamily="34" charset="-34"/>
                <a:cs typeface="TH SarabunPSK" pitchFamily="34" charset="-34"/>
              </a:rPr>
              <a:t> (ห้องเรียนคู่ขนาน)</a:t>
            </a:r>
            <a:endParaRPr lang="th-TH" sz="4000" dirty="0">
              <a:solidFill>
                <a:srgbClr val="7030A0"/>
              </a:solidFill>
            </a:endParaRPr>
          </a:p>
        </p:txBody>
      </p:sp>
      <p:sp>
        <p:nvSpPr>
          <p:cNvPr id="3" name="ตัวยึดเนื้อหา 2"/>
          <p:cNvSpPr>
            <a:spLocks noGrp="1"/>
          </p:cNvSpPr>
          <p:nvPr>
            <p:ph sz="quarter" idx="1"/>
          </p:nvPr>
        </p:nvSpPr>
        <p:spPr>
          <a:xfrm>
            <a:off x="500034" y="1643082"/>
            <a:ext cx="8286808" cy="4857752"/>
          </a:xfrm>
          <a:ln w="25400" cmpd="thickThin">
            <a:solidFill>
              <a:schemeClr val="accent1">
                <a:hueOff val="0"/>
                <a:satOff val="0"/>
                <a:lumOff val="0"/>
              </a:schemeClr>
            </a:solidFill>
            <a:prstDash val="dashDot"/>
          </a:ln>
        </p:spPr>
        <p:txBody>
          <a:bodyPr/>
          <a:lstStyle/>
          <a:p>
            <a:r>
              <a:rPr lang="th-TH" sz="2600" b="1" dirty="0" smtClean="0">
                <a:latin typeface="TH SarabunPSK" pitchFamily="34" charset="-34"/>
                <a:cs typeface="TH SarabunPSK" pitchFamily="34" charset="-34"/>
              </a:rPr>
              <a:t>วัตถุประสงค์ เพื่อขยายโอกาสทางการศึกษาให้บุคคล</a:t>
            </a:r>
            <a:r>
              <a:rPr lang="th-TH" sz="2600" b="1" dirty="0" err="1" smtClean="0">
                <a:latin typeface="TH SarabunPSK" pitchFamily="34" charset="-34"/>
                <a:cs typeface="TH SarabunPSK" pitchFamily="34" charset="-34"/>
              </a:rPr>
              <a:t>ออทิสติก</a:t>
            </a:r>
            <a:r>
              <a:rPr lang="th-TH" sz="2600" b="1" dirty="0" smtClean="0">
                <a:latin typeface="TH SarabunPSK" pitchFamily="34" charset="-34"/>
                <a:cs typeface="TH SarabunPSK" pitchFamily="34" charset="-34"/>
              </a:rPr>
              <a:t>ที่บกพร่องระดับรุนแรง ได้รับโอกาสในการพัฒนาโดยมีรูปแบบและวิธีการที่เหมาะสมอย่างมีประสิทธิภาพ</a:t>
            </a:r>
          </a:p>
          <a:p>
            <a:r>
              <a:rPr lang="th-TH" sz="2600" b="1" dirty="0" smtClean="0">
                <a:latin typeface="TH SarabunPSK" pitchFamily="34" charset="-34"/>
                <a:cs typeface="TH SarabunPSK" pitchFamily="34" charset="-34"/>
              </a:rPr>
              <a:t>เป้าหมาย บุคคล</a:t>
            </a:r>
            <a:r>
              <a:rPr lang="th-TH" sz="2600" b="1" dirty="0" err="1" smtClean="0">
                <a:latin typeface="TH SarabunPSK" pitchFamily="34" charset="-34"/>
                <a:cs typeface="TH SarabunPSK" pitchFamily="34" charset="-34"/>
              </a:rPr>
              <a:t>ออทิ</a:t>
            </a:r>
            <a:r>
              <a:rPr lang="th-TH" sz="2600" b="1" dirty="0" smtClean="0">
                <a:latin typeface="TH SarabunPSK" pitchFamily="34" charset="-34"/>
                <a:cs typeface="TH SarabunPSK" pitchFamily="34" charset="-34"/>
              </a:rPr>
              <a:t>สติกระดับรุนแรงในวัยการศึกษาขั้นพื้นฐานทุกคน</a:t>
            </a:r>
          </a:p>
          <a:p>
            <a:r>
              <a:rPr lang="th-TH" sz="2600" b="1" dirty="0" smtClean="0">
                <a:latin typeface="TH SarabunPSK" pitchFamily="34" charset="-34"/>
                <a:cs typeface="TH SarabunPSK" pitchFamily="34" charset="-34"/>
              </a:rPr>
              <a:t>ข้อมูลพื้นฐาน ปีงบประมาณ 2547-2558</a:t>
            </a:r>
          </a:p>
          <a:p>
            <a:endParaRPr lang="th-TH" b="1" dirty="0" smtClean="0">
              <a:latin typeface="TH SarabunPSK" pitchFamily="34" charset="-34"/>
              <a:cs typeface="TH SarabunPSK" pitchFamily="34" charset="-34"/>
            </a:endParaRPr>
          </a:p>
          <a:p>
            <a:pPr fontAlgn="t"/>
            <a:endParaRPr lang="th-TH" b="1" dirty="0" smtClean="0"/>
          </a:p>
          <a:p>
            <a:pPr fontAlgn="t"/>
            <a:endParaRPr lang="th-TH" b="1" dirty="0" smtClean="0"/>
          </a:p>
          <a:p>
            <a:pPr fontAlgn="t"/>
            <a:endParaRPr lang="th-TH" b="1" dirty="0" smtClean="0"/>
          </a:p>
          <a:p>
            <a:pPr fontAlgn="t"/>
            <a:endParaRPr lang="th-TH" b="1" dirty="0" smtClean="0">
              <a:latin typeface="TH SarabunPSK" pitchFamily="34" charset="-34"/>
              <a:cs typeface="TH SarabunPSK" pitchFamily="34" charset="-34"/>
            </a:endParaRPr>
          </a:p>
          <a:p>
            <a:pPr fontAlgn="t"/>
            <a:r>
              <a:rPr lang="th-TH" sz="2600" b="1" dirty="0" smtClean="0">
                <a:latin typeface="TH SarabunPSK" pitchFamily="34" charset="-34"/>
                <a:cs typeface="TH SarabunPSK" pitchFamily="34" charset="-34"/>
              </a:rPr>
              <a:t>หมายเหตุ จังหวัดที่ไม่ได้จัดโครงการฯ 2 จังหวัด ได้แก่ สมุทรสาคร และพิษณุโลก</a:t>
            </a:r>
          </a:p>
          <a:p>
            <a:pPr fontAlgn="t"/>
            <a:endParaRPr lang="th-TH" dirty="0" smtClean="0"/>
          </a:p>
          <a:p>
            <a:pPr fontAlgn="t"/>
            <a:endParaRPr lang="th-TH" dirty="0" smtClean="0"/>
          </a:p>
          <a:p>
            <a:pPr fontAlgn="t"/>
            <a:endParaRPr lang="th-TH" dirty="0" smtClean="0"/>
          </a:p>
          <a:p>
            <a:pPr fontAlgn="t"/>
            <a:endParaRPr lang="th-TH" dirty="0" smtClean="0"/>
          </a:p>
          <a:p>
            <a:pPr fontAlgn="t"/>
            <a:endParaRPr lang="th-TH" dirty="0" smtClean="0"/>
          </a:p>
          <a:p>
            <a:endParaRPr lang="th-TH" dirty="0"/>
          </a:p>
        </p:txBody>
      </p:sp>
      <p:graphicFrame>
        <p:nvGraphicFramePr>
          <p:cNvPr id="6" name="ตาราง 5"/>
          <p:cNvGraphicFramePr>
            <a:graphicFrameLocks noGrp="1"/>
          </p:cNvGraphicFramePr>
          <p:nvPr/>
        </p:nvGraphicFramePr>
        <p:xfrm>
          <a:off x="500034" y="3500439"/>
          <a:ext cx="8215370" cy="16567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9726"/>
                <a:gridCol w="986224"/>
                <a:gridCol w="785818"/>
                <a:gridCol w="627136"/>
                <a:gridCol w="799726"/>
                <a:gridCol w="799726"/>
                <a:gridCol w="799726"/>
                <a:gridCol w="799726"/>
                <a:gridCol w="933013"/>
                <a:gridCol w="884549"/>
              </a:tblGrid>
              <a:tr h="585172">
                <a:tc gridSpan="5">
                  <a:txBody>
                    <a:bodyPr/>
                    <a:lstStyle/>
                    <a:p>
                      <a:pPr algn="ctr"/>
                      <a:r>
                        <a:rPr lang="th-TH" sz="2000" b="1" dirty="0" smtClean="0">
                          <a:latin typeface="TH SarabunPSK" pitchFamily="34" charset="-34"/>
                          <a:cs typeface="TH SarabunPSK" pitchFamily="34" charset="-34"/>
                        </a:rPr>
                        <a:t>จำนวน</a:t>
                      </a:r>
                      <a:endParaRPr lang="th-TH" sz="2000" b="1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th-TH" sz="2000" b="1" dirty="0" smtClean="0">
                          <a:latin typeface="TH SarabunPSK" pitchFamily="34" charset="-34"/>
                          <a:cs typeface="TH SarabunPSK" pitchFamily="34" charset="-34"/>
                        </a:rPr>
                        <a:t>หน่วยงานที่จัด</a:t>
                      </a:r>
                      <a:endParaRPr lang="th-TH" sz="2000" b="1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th-TH" sz="2000" b="1" dirty="0" smtClean="0">
                          <a:latin typeface="TH SarabunPSK" pitchFamily="34" charset="-34"/>
                          <a:cs typeface="TH SarabunPSK" pitchFamily="34" charset="-34"/>
                        </a:rPr>
                        <a:t>จังหวัด</a:t>
                      </a:r>
                      <a:endParaRPr lang="th-TH" sz="2000" b="1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/>
                </a:tc>
              </a:tr>
              <a:tr h="486397">
                <a:tc>
                  <a:txBody>
                    <a:bodyPr/>
                    <a:lstStyle/>
                    <a:p>
                      <a:pPr algn="ctr"/>
                      <a:r>
                        <a:rPr lang="th-TH" sz="2000" b="1" dirty="0" smtClean="0">
                          <a:latin typeface="TH SarabunPSK" pitchFamily="34" charset="-34"/>
                          <a:cs typeface="TH SarabunPSK" pitchFamily="34" charset="-34"/>
                        </a:rPr>
                        <a:t>โรงเรียน</a:t>
                      </a:r>
                      <a:endParaRPr lang="th-TH" sz="2000" b="1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b="1" dirty="0" smtClean="0">
                          <a:latin typeface="TH SarabunPSK" pitchFamily="34" charset="-34"/>
                          <a:cs typeface="TH SarabunPSK" pitchFamily="34" charset="-34"/>
                        </a:rPr>
                        <a:t>ห้องเรียน</a:t>
                      </a:r>
                      <a:endParaRPr lang="th-TH" sz="2000" b="1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b="1" dirty="0" smtClean="0">
                          <a:latin typeface="TH SarabunPSK" pitchFamily="34" charset="-34"/>
                          <a:cs typeface="TH SarabunPSK" pitchFamily="34" charset="-34"/>
                        </a:rPr>
                        <a:t>นักเรียน</a:t>
                      </a:r>
                      <a:endParaRPr lang="th-TH" sz="2000" b="1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b="1" dirty="0" smtClean="0">
                          <a:latin typeface="TH SarabunPSK" pitchFamily="34" charset="-34"/>
                          <a:cs typeface="TH SarabunPSK" pitchFamily="34" charset="-34"/>
                        </a:rPr>
                        <a:t>ครู</a:t>
                      </a:r>
                      <a:endParaRPr lang="th-TH" sz="2000" b="1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b="1" dirty="0" smtClean="0">
                          <a:latin typeface="TH SarabunPSK" pitchFamily="34" charset="-34"/>
                          <a:cs typeface="TH SarabunPSK" pitchFamily="34" charset="-34"/>
                        </a:rPr>
                        <a:t>พี่เลี้ยง</a:t>
                      </a:r>
                      <a:endParaRPr lang="th-TH" sz="2000" b="1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b="1" dirty="0" err="1" smtClean="0">
                          <a:latin typeface="TH SarabunPSK" pitchFamily="34" charset="-34"/>
                          <a:cs typeface="TH SarabunPSK" pitchFamily="34" charset="-34"/>
                        </a:rPr>
                        <a:t>สพป.</a:t>
                      </a:r>
                      <a:endParaRPr lang="th-TH" sz="2000" b="1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b="1" dirty="0" err="1" smtClean="0">
                          <a:latin typeface="TH SarabunPSK" pitchFamily="34" charset="-34"/>
                          <a:cs typeface="TH SarabunPSK" pitchFamily="34" charset="-34"/>
                        </a:rPr>
                        <a:t>สพ</a:t>
                      </a:r>
                      <a:r>
                        <a:rPr lang="th-TH" sz="2000" b="1" dirty="0" smtClean="0">
                          <a:latin typeface="TH SarabunPSK" pitchFamily="34" charset="-34"/>
                          <a:cs typeface="TH SarabunPSK" pitchFamily="34" charset="-34"/>
                        </a:rPr>
                        <a:t>ม.</a:t>
                      </a:r>
                      <a:endParaRPr lang="th-TH" sz="2000" b="1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b="1" dirty="0" err="1" smtClean="0">
                          <a:latin typeface="TH SarabunPSK" pitchFamily="34" charset="-34"/>
                          <a:cs typeface="TH SarabunPSK" pitchFamily="34" charset="-34"/>
                        </a:rPr>
                        <a:t>สศ</a:t>
                      </a:r>
                      <a:r>
                        <a:rPr lang="th-TH" sz="2000" b="1" dirty="0" smtClean="0">
                          <a:latin typeface="TH SarabunPSK" pitchFamily="34" charset="-34"/>
                          <a:cs typeface="TH SarabunPSK" pitchFamily="34" charset="-34"/>
                        </a:rPr>
                        <a:t>ศ.</a:t>
                      </a:r>
                      <a:endParaRPr lang="th-TH" sz="2000" b="1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b="1" dirty="0" smtClean="0">
                          <a:latin typeface="TH SarabunPSK" pitchFamily="34" charset="-34"/>
                          <a:cs typeface="TH SarabunPSK" pitchFamily="34" charset="-34"/>
                        </a:rPr>
                        <a:t>เทศบาล</a:t>
                      </a:r>
                      <a:endParaRPr lang="th-TH" sz="2000" b="1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th-TH" dirty="0"/>
                    </a:p>
                  </a:txBody>
                  <a:tcPr/>
                </a:tc>
              </a:tr>
              <a:tr h="585172">
                <a:tc>
                  <a:txBody>
                    <a:bodyPr/>
                    <a:lstStyle/>
                    <a:p>
                      <a:pPr algn="ctr"/>
                      <a:r>
                        <a:rPr lang="th-TH" sz="2000" b="1" dirty="0" smtClean="0">
                          <a:latin typeface="TH SarabunPSK" pitchFamily="34" charset="-34"/>
                          <a:cs typeface="TH SarabunPSK" pitchFamily="34" charset="-34"/>
                        </a:rPr>
                        <a:t>167</a:t>
                      </a:r>
                      <a:endParaRPr lang="th-TH" sz="2000" b="1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b="1" dirty="0" smtClean="0">
                          <a:latin typeface="TH SarabunPSK" pitchFamily="34" charset="-34"/>
                          <a:cs typeface="TH SarabunPSK" pitchFamily="34" charset="-34"/>
                        </a:rPr>
                        <a:t>204</a:t>
                      </a:r>
                      <a:endParaRPr lang="th-TH" sz="2000" b="1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b="1" dirty="0" smtClean="0">
                          <a:latin typeface="TH SarabunPSK" pitchFamily="34" charset="-34"/>
                          <a:cs typeface="TH SarabunPSK" pitchFamily="34" charset="-34"/>
                        </a:rPr>
                        <a:t>1,358</a:t>
                      </a:r>
                      <a:endParaRPr lang="th-TH" sz="2000" b="1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b="1" dirty="0" smtClean="0">
                          <a:latin typeface="TH SarabunPSK" pitchFamily="34" charset="-34"/>
                          <a:cs typeface="TH SarabunPSK" pitchFamily="34" charset="-34"/>
                        </a:rPr>
                        <a:t>330</a:t>
                      </a:r>
                      <a:endParaRPr lang="th-TH" sz="2000" b="1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b="1" dirty="0" smtClean="0">
                          <a:latin typeface="TH SarabunPSK" pitchFamily="34" charset="-34"/>
                          <a:cs typeface="TH SarabunPSK" pitchFamily="34" charset="-34"/>
                        </a:rPr>
                        <a:t>78</a:t>
                      </a:r>
                      <a:endParaRPr lang="th-TH" sz="2000" b="1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b="1" dirty="0" smtClean="0">
                          <a:latin typeface="TH SarabunPSK" pitchFamily="34" charset="-34"/>
                          <a:cs typeface="TH SarabunPSK" pitchFamily="34" charset="-34"/>
                        </a:rPr>
                        <a:t>104</a:t>
                      </a:r>
                      <a:endParaRPr lang="th-TH" sz="2000" b="1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b="1" dirty="0" smtClean="0">
                          <a:latin typeface="TH SarabunPSK" pitchFamily="34" charset="-34"/>
                          <a:cs typeface="TH SarabunPSK" pitchFamily="34" charset="-34"/>
                        </a:rPr>
                        <a:t>5</a:t>
                      </a:r>
                      <a:endParaRPr lang="th-TH" sz="2000" b="1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b="1" dirty="0" smtClean="0">
                          <a:latin typeface="TH SarabunPSK" pitchFamily="34" charset="-34"/>
                          <a:cs typeface="TH SarabunPSK" pitchFamily="34" charset="-34"/>
                        </a:rPr>
                        <a:t>2</a:t>
                      </a:r>
                      <a:endParaRPr lang="th-TH" sz="2000" b="1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b="1" dirty="0" smtClean="0">
                          <a:latin typeface="TH SarabunPSK" pitchFamily="34" charset="-34"/>
                          <a:cs typeface="TH SarabunPSK" pitchFamily="34" charset="-34"/>
                        </a:rPr>
                        <a:t>1</a:t>
                      </a:r>
                      <a:endParaRPr lang="th-TH" sz="2000" b="1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000" b="1" dirty="0" smtClean="0">
                          <a:latin typeface="TH SarabunPSK" pitchFamily="34" charset="-34"/>
                          <a:cs typeface="TH SarabunPSK" pitchFamily="34" charset="-34"/>
                        </a:rPr>
                        <a:t>75</a:t>
                      </a:r>
                      <a:endParaRPr lang="th-TH" sz="2000" b="1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819176" y="274638"/>
            <a:ext cx="7467600" cy="1143000"/>
          </a:xfrm>
          <a:solidFill>
            <a:schemeClr val="accent4">
              <a:lumMod val="20000"/>
              <a:lumOff val="80000"/>
            </a:schemeClr>
          </a:solidFill>
          <a:ln w="25400" cmpd="dbl">
            <a:solidFill>
              <a:schemeClr val="accent1">
                <a:hueOff val="0"/>
                <a:satOff val="0"/>
                <a:lumOff val="0"/>
              </a:schemeClr>
            </a:solidFill>
            <a:prstDash val="dashDot"/>
          </a:ln>
        </p:spPr>
        <p:txBody>
          <a:bodyPr>
            <a:noAutofit/>
          </a:bodyPr>
          <a:lstStyle/>
          <a:p>
            <a:pPr algn="ctr"/>
            <a:r>
              <a:rPr lang="th-TH" sz="4000" b="1" dirty="0" smtClean="0">
                <a:solidFill>
                  <a:srgbClr val="7030A0"/>
                </a:solidFill>
                <a:latin typeface="TH SarabunPSK" pitchFamily="34" charset="-34"/>
                <a:cs typeface="TH SarabunPSK" pitchFamily="34" charset="-34"/>
              </a:rPr>
              <a:t>โครงการห้องเรียนพิเศษวิทยาศาสตร์และคณิตศาสตร์ </a:t>
            </a:r>
            <a:br>
              <a:rPr lang="th-TH" sz="4000" b="1" dirty="0" smtClean="0">
                <a:solidFill>
                  <a:srgbClr val="7030A0"/>
                </a:solidFill>
                <a:latin typeface="TH SarabunPSK" pitchFamily="34" charset="-34"/>
                <a:cs typeface="TH SarabunPSK" pitchFamily="34" charset="-34"/>
              </a:rPr>
            </a:br>
            <a:r>
              <a:rPr lang="th-TH" sz="4000" b="1" dirty="0" smtClean="0">
                <a:solidFill>
                  <a:srgbClr val="7030A0"/>
                </a:solidFill>
                <a:latin typeface="TH SarabunPSK" pitchFamily="34" charset="-34"/>
                <a:cs typeface="TH SarabunPSK" pitchFamily="34" charset="-34"/>
              </a:rPr>
              <a:t>สำหรับนักเรียนตาบอด ระดับมัธยมศึกษา</a:t>
            </a:r>
            <a:endParaRPr lang="th-TH" sz="4000" dirty="0">
              <a:solidFill>
                <a:srgbClr val="7030A0"/>
              </a:solidFill>
            </a:endParaRPr>
          </a:p>
        </p:txBody>
      </p:sp>
      <p:sp>
        <p:nvSpPr>
          <p:cNvPr id="3" name="ตัวยึดเนื้อหา 2"/>
          <p:cNvSpPr>
            <a:spLocks noGrp="1"/>
          </p:cNvSpPr>
          <p:nvPr>
            <p:ph sz="quarter" idx="1"/>
          </p:nvPr>
        </p:nvSpPr>
        <p:spPr>
          <a:xfrm>
            <a:off x="357158" y="1571612"/>
            <a:ext cx="8329642" cy="4714908"/>
          </a:xfrm>
          <a:ln w="25400" cmpd="thickThin">
            <a:solidFill>
              <a:schemeClr val="accent1">
                <a:hueOff val="0"/>
                <a:satOff val="0"/>
                <a:lumOff val="0"/>
              </a:schemeClr>
            </a:solidFill>
            <a:prstDash val="dashDot"/>
          </a:ln>
        </p:spPr>
        <p:txBody>
          <a:bodyPr>
            <a:normAutofit fontScale="92500"/>
          </a:bodyPr>
          <a:lstStyle/>
          <a:p>
            <a:r>
              <a:rPr lang="th-TH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H SarabunPSK" pitchFamily="34" charset="-34"/>
                <a:cs typeface="TH SarabunPSK" pitchFamily="34" charset="-34"/>
              </a:rPr>
              <a:t>เพื่อเป็นการเฉลิมพระเกียรติสมเด็จพระเทพรัตนราชสุดาฯ                  สยามบรมราชกุมารี ในวโรกาส เฉลิมพระชนมายุครบ 60 พรรษา</a:t>
            </a:r>
          </a:p>
          <a:p>
            <a:r>
              <a:rPr lang="th-TH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H SarabunPSK" pitchFamily="34" charset="-34"/>
                <a:cs typeface="TH SarabunPSK" pitchFamily="34" charset="-34"/>
              </a:rPr>
              <a:t>สนับสนุนงบประมาณให้ </a:t>
            </a:r>
            <a:r>
              <a:rPr lang="th-TH" sz="32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H SarabunPSK" pitchFamily="34" charset="-34"/>
                <a:cs typeface="TH SarabunPSK" pitchFamily="34" charset="-34"/>
              </a:rPr>
              <a:t>สพ</a:t>
            </a:r>
            <a:r>
              <a:rPr lang="th-TH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H SarabunPSK" pitchFamily="34" charset="-34"/>
                <a:cs typeface="TH SarabunPSK" pitchFamily="34" charset="-34"/>
              </a:rPr>
              <a:t>ม.5 แห่ง คัดเลือกและเตรียมความพร้อมโรงเรียนนำร่องห้องเรียนพิเศษวิทยาศาสตร์และคณิตศาสตร์ จำนวน 5 แห่ง ได้แก่</a:t>
            </a:r>
          </a:p>
          <a:p>
            <a:pPr>
              <a:buNone/>
            </a:pPr>
            <a:r>
              <a:rPr lang="th-TH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H SarabunPSK" pitchFamily="34" charset="-34"/>
                <a:cs typeface="TH SarabunPSK" pitchFamily="34" charset="-34"/>
              </a:rPr>
              <a:t>    1. โรงเรียนสันติราษฎร์วิทยาลัย </a:t>
            </a:r>
            <a:r>
              <a:rPr lang="th-TH" sz="32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H SarabunPSK" pitchFamily="34" charset="-34"/>
                <a:cs typeface="TH SarabunPSK" pitchFamily="34" charset="-34"/>
              </a:rPr>
              <a:t>สพ</a:t>
            </a:r>
            <a:r>
              <a:rPr lang="th-TH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H SarabunPSK" pitchFamily="34" charset="-34"/>
                <a:cs typeface="TH SarabunPSK" pitchFamily="34" charset="-34"/>
              </a:rPr>
              <a:t>ม.เขต 1</a:t>
            </a:r>
          </a:p>
          <a:p>
            <a:pPr>
              <a:buNone/>
            </a:pPr>
            <a:r>
              <a:rPr lang="th-TH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H SarabunPSK" pitchFamily="34" charset="-34"/>
                <a:cs typeface="TH SarabunPSK" pitchFamily="34" charset="-34"/>
              </a:rPr>
              <a:t>    2. โรงเรียนเขาย้อยวิทยา </a:t>
            </a:r>
            <a:r>
              <a:rPr lang="th-TH" sz="32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H SarabunPSK" pitchFamily="34" charset="-34"/>
                <a:cs typeface="TH SarabunPSK" pitchFamily="34" charset="-34"/>
              </a:rPr>
              <a:t>สพ</a:t>
            </a:r>
            <a:r>
              <a:rPr lang="th-TH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H SarabunPSK" pitchFamily="34" charset="-34"/>
                <a:cs typeface="TH SarabunPSK" pitchFamily="34" charset="-34"/>
              </a:rPr>
              <a:t>ม. เขต 10</a:t>
            </a:r>
          </a:p>
          <a:p>
            <a:pPr>
              <a:buNone/>
            </a:pPr>
            <a:r>
              <a:rPr lang="th-TH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H SarabunPSK" pitchFamily="34" charset="-34"/>
                <a:cs typeface="TH SarabunPSK" pitchFamily="34" charset="-34"/>
              </a:rPr>
              <a:t>    3. โรงเรียนมัธยมพัชร</a:t>
            </a:r>
            <a:r>
              <a:rPr lang="th-TH" sz="3200" b="1" smtClean="0">
                <a:solidFill>
                  <a:schemeClr val="tx1">
                    <a:lumMod val="95000"/>
                    <a:lumOff val="5000"/>
                  </a:schemeClr>
                </a:solidFill>
                <a:latin typeface="TH SarabunPSK" pitchFamily="34" charset="-34"/>
                <a:cs typeface="TH SarabunPSK" pitchFamily="34" charset="-34"/>
              </a:rPr>
              <a:t>กิติยา</a:t>
            </a:r>
            <a:r>
              <a:rPr lang="th-TH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H SarabunPSK" pitchFamily="34" charset="-34"/>
                <a:cs typeface="TH SarabunPSK" pitchFamily="34" charset="-34"/>
              </a:rPr>
              <a:t>ภา </a:t>
            </a:r>
            <a:r>
              <a:rPr lang="th-TH" sz="32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H SarabunPSK" pitchFamily="34" charset="-34"/>
                <a:cs typeface="TH SarabunPSK" pitchFamily="34" charset="-34"/>
              </a:rPr>
              <a:t>สพ</a:t>
            </a:r>
            <a:r>
              <a:rPr lang="th-TH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H SarabunPSK" pitchFamily="34" charset="-34"/>
                <a:cs typeface="TH SarabunPSK" pitchFamily="34" charset="-34"/>
              </a:rPr>
              <a:t>ม. เขต 11</a:t>
            </a:r>
          </a:p>
          <a:p>
            <a:pPr>
              <a:buNone/>
            </a:pPr>
            <a:r>
              <a:rPr lang="th-TH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H SarabunPSK" pitchFamily="34" charset="-34"/>
                <a:cs typeface="TH SarabunPSK" pitchFamily="34" charset="-34"/>
              </a:rPr>
              <a:t>    4. โรงเรียนขอนแก่น</a:t>
            </a:r>
            <a:r>
              <a:rPr lang="th-TH" sz="32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H SarabunPSK" pitchFamily="34" charset="-34"/>
                <a:cs typeface="TH SarabunPSK" pitchFamily="34" charset="-34"/>
              </a:rPr>
              <a:t>วิทยายน</a:t>
            </a:r>
            <a:r>
              <a:rPr lang="th-TH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H SarabunPSK" pitchFamily="34" charset="-34"/>
                <a:cs typeface="TH SarabunPSK" pitchFamily="34" charset="-34"/>
              </a:rPr>
              <a:t> </a:t>
            </a:r>
            <a:r>
              <a:rPr lang="th-TH" sz="32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H SarabunPSK" pitchFamily="34" charset="-34"/>
                <a:cs typeface="TH SarabunPSK" pitchFamily="34" charset="-34"/>
              </a:rPr>
              <a:t>สพ</a:t>
            </a:r>
            <a:r>
              <a:rPr lang="th-TH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H SarabunPSK" pitchFamily="34" charset="-34"/>
                <a:cs typeface="TH SarabunPSK" pitchFamily="34" charset="-34"/>
              </a:rPr>
              <a:t>ม. เขต 25</a:t>
            </a:r>
          </a:p>
          <a:p>
            <a:pPr>
              <a:buNone/>
            </a:pPr>
            <a:r>
              <a:rPr lang="th-TH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H SarabunPSK" pitchFamily="34" charset="-34"/>
                <a:cs typeface="TH SarabunPSK" pitchFamily="34" charset="-34"/>
              </a:rPr>
              <a:t>    5. โรงเรียนยุพราชวิทยาลัย </a:t>
            </a:r>
            <a:r>
              <a:rPr lang="th-TH" sz="32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H SarabunPSK" pitchFamily="34" charset="-34"/>
                <a:cs typeface="TH SarabunPSK" pitchFamily="34" charset="-34"/>
              </a:rPr>
              <a:t>สพ</a:t>
            </a:r>
            <a:r>
              <a:rPr lang="th-TH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H SarabunPSK" pitchFamily="34" charset="-34"/>
                <a:cs typeface="TH SarabunPSK" pitchFamily="34" charset="-34"/>
              </a:rPr>
              <a:t>ม. เขต 34</a:t>
            </a:r>
          </a:p>
          <a:p>
            <a:pPr>
              <a:buNone/>
            </a:pPr>
            <a:endParaRPr lang="th-TH" sz="2800" b="1" dirty="0" smtClean="0">
              <a:solidFill>
                <a:schemeClr val="tx1">
                  <a:lumMod val="95000"/>
                  <a:lumOff val="5000"/>
                </a:schemeClr>
              </a:solidFill>
              <a:latin typeface="TH SarabunPSK" pitchFamily="34" charset="-34"/>
              <a:cs typeface="TH SarabunPSK" pitchFamily="34" charset="-34"/>
            </a:endParaRPr>
          </a:p>
          <a:p>
            <a:pPr>
              <a:buNone/>
            </a:pPr>
            <a:endParaRPr lang="th-TH" sz="2800" b="1" dirty="0" smtClean="0">
              <a:solidFill>
                <a:schemeClr val="tx1">
                  <a:lumMod val="95000"/>
                  <a:lumOff val="5000"/>
                </a:schemeClr>
              </a:solidFill>
              <a:latin typeface="TH SarabunPSK" pitchFamily="34" charset="-34"/>
              <a:cs typeface="TH SarabunPSK" pitchFamily="34" charset="-34"/>
            </a:endParaRPr>
          </a:p>
          <a:p>
            <a:endParaRPr lang="th-TH" dirty="0"/>
          </a:p>
        </p:txBody>
      </p:sp>
      <p:pic>
        <p:nvPicPr>
          <p:cNvPr id="4" name="รูปภาพ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3645024"/>
            <a:ext cx="2784479" cy="3024335"/>
          </a:xfrm>
          <a:prstGeom prst="ellipse">
            <a:avLst/>
          </a:prstGeom>
          <a:ln>
            <a:solidFill>
              <a:schemeClr val="accent1">
                <a:lumMod val="75000"/>
              </a:schemeClr>
            </a:solidFill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819176" y="274638"/>
            <a:ext cx="7467600" cy="1143000"/>
          </a:xfrm>
          <a:solidFill>
            <a:schemeClr val="accent4">
              <a:lumMod val="20000"/>
              <a:lumOff val="80000"/>
            </a:schemeClr>
          </a:solidFill>
          <a:ln w="25400" cmpd="dbl">
            <a:solidFill>
              <a:schemeClr val="accent1">
                <a:hueOff val="0"/>
                <a:satOff val="0"/>
                <a:lumOff val="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th-TH" sz="4000" b="1" dirty="0" smtClean="0">
                <a:solidFill>
                  <a:srgbClr val="7030A0"/>
                </a:solidFill>
                <a:latin typeface="TH SarabunPSK" pitchFamily="34" charset="-34"/>
                <a:cs typeface="TH SarabunPSK" pitchFamily="34" charset="-34"/>
              </a:rPr>
              <a:t>โครงการพัฒนาคุณภาพการศึกษาสำหรับนักเรียน           ที่มีความบกพร่องทางการเรียนรู้</a:t>
            </a:r>
            <a:endParaRPr lang="th-TH" sz="4000" dirty="0">
              <a:solidFill>
                <a:srgbClr val="7030A0"/>
              </a:solidFill>
            </a:endParaRPr>
          </a:p>
        </p:txBody>
      </p:sp>
      <p:sp>
        <p:nvSpPr>
          <p:cNvPr id="3" name="ตัวยึดเนื้อหา 2"/>
          <p:cNvSpPr>
            <a:spLocks noGrp="1"/>
          </p:cNvSpPr>
          <p:nvPr>
            <p:ph sz="quarter" idx="1"/>
          </p:nvPr>
        </p:nvSpPr>
        <p:spPr>
          <a:xfrm>
            <a:off x="500034" y="1643082"/>
            <a:ext cx="8186766" cy="4572000"/>
          </a:xfrm>
          <a:ln w="25400">
            <a:solidFill>
              <a:schemeClr val="accent1">
                <a:hueOff val="0"/>
                <a:satOff val="0"/>
                <a:lumOff val="0"/>
              </a:schemeClr>
            </a:solidFill>
            <a:prstDash val="sysDot"/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th-TH" sz="4400" b="1" dirty="0" smtClean="0">
                <a:solidFill>
                  <a:srgbClr val="0070C0"/>
                </a:solidFill>
                <a:latin typeface="TH SarabunPSK" pitchFamily="34" charset="-34"/>
                <a:cs typeface="TH SarabunPSK" pitchFamily="34" charset="-34"/>
              </a:rPr>
              <a:t>การดำเนินงาน</a:t>
            </a:r>
          </a:p>
          <a:p>
            <a:r>
              <a:rPr lang="th-TH" sz="3200" b="1" dirty="0" smtClean="0">
                <a:solidFill>
                  <a:schemeClr val="dk1"/>
                </a:solidFill>
                <a:latin typeface="TH SarabunPSK" pitchFamily="34" charset="-34"/>
                <a:cs typeface="TH SarabunPSK" pitchFamily="34" charset="-34"/>
              </a:rPr>
              <a:t>สนับสนุนงบประมาณให้ </a:t>
            </a:r>
            <a:r>
              <a:rPr lang="th-TH" sz="3200" b="1" dirty="0" err="1" smtClean="0">
                <a:solidFill>
                  <a:schemeClr val="dk1"/>
                </a:solidFill>
                <a:latin typeface="TH SarabunPSK" pitchFamily="34" charset="-34"/>
                <a:cs typeface="TH SarabunPSK" pitchFamily="34" charset="-34"/>
              </a:rPr>
              <a:t>สพป.</a:t>
            </a:r>
            <a:r>
              <a:rPr lang="th-TH" sz="3200" b="1" dirty="0" smtClean="0">
                <a:solidFill>
                  <a:schemeClr val="dk1"/>
                </a:solidFill>
                <a:latin typeface="TH SarabunPSK" pitchFamily="34" charset="-34"/>
                <a:cs typeface="TH SarabunPSK" pitchFamily="34" charset="-34"/>
              </a:rPr>
              <a:t>และ </a:t>
            </a:r>
            <a:r>
              <a:rPr lang="th-TH" sz="3200" b="1" dirty="0" err="1" smtClean="0">
                <a:solidFill>
                  <a:schemeClr val="dk1"/>
                </a:solidFill>
                <a:latin typeface="TH SarabunPSK" pitchFamily="34" charset="-34"/>
                <a:cs typeface="TH SarabunPSK" pitchFamily="34" charset="-34"/>
              </a:rPr>
              <a:t>สพ</a:t>
            </a:r>
            <a:r>
              <a:rPr lang="th-TH" sz="3200" b="1" dirty="0" smtClean="0">
                <a:solidFill>
                  <a:schemeClr val="dk1"/>
                </a:solidFill>
                <a:latin typeface="TH SarabunPSK" pitchFamily="34" charset="-34"/>
                <a:cs typeface="TH SarabunPSK" pitchFamily="34" charset="-34"/>
              </a:rPr>
              <a:t>ม. ขยายผลจัดอบรมเพื่อพัฒนาครูผู้สอนตามหลักสูตร “ผู้ดำเนินการคัดกรองคนพิการทางการศึกษา”และพัฒนาองค์ความรู้ที่เกี่ยวข้องกับการจัดการเรียนรวม</a:t>
            </a:r>
          </a:p>
          <a:p>
            <a:pPr lvl="0"/>
            <a:r>
              <a:rPr lang="th-TH" sz="3200" b="1" dirty="0" smtClean="0">
                <a:solidFill>
                  <a:schemeClr val="dk1"/>
                </a:solidFill>
                <a:latin typeface="TH SarabunPSK" pitchFamily="34" charset="-34"/>
                <a:cs typeface="TH SarabunPSK" pitchFamily="34" charset="-34"/>
              </a:rPr>
              <a:t>พัฒนาสื่อ นวัตกรรม เทคนิควิธีการเพื่อพัฒนาการจัดการศึกษา</a:t>
            </a:r>
            <a:br>
              <a:rPr lang="th-TH" sz="3200" b="1" dirty="0" smtClean="0">
                <a:solidFill>
                  <a:schemeClr val="dk1"/>
                </a:solidFill>
                <a:latin typeface="TH SarabunPSK" pitchFamily="34" charset="-34"/>
                <a:cs typeface="TH SarabunPSK" pitchFamily="34" charset="-34"/>
              </a:rPr>
            </a:br>
            <a:r>
              <a:rPr lang="th-TH" sz="3200" b="1" dirty="0" smtClean="0">
                <a:solidFill>
                  <a:schemeClr val="dk1"/>
                </a:solidFill>
                <a:latin typeface="TH SarabunPSK" pitchFamily="34" charset="-34"/>
                <a:cs typeface="TH SarabunPSK" pitchFamily="34" charset="-34"/>
              </a:rPr>
              <a:t>เรียนร่วมและเรียนรวม </a:t>
            </a:r>
            <a:endParaRPr lang="th-TH" sz="3200" dirty="0"/>
          </a:p>
        </p:txBody>
      </p:sp>
      <p:pic>
        <p:nvPicPr>
          <p:cNvPr id="4" name="รูปภาพ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9927" y="4619002"/>
            <a:ext cx="3528392" cy="15906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ชื่อเรื่อง 1"/>
          <p:cNvSpPr>
            <a:spLocks noGrp="1"/>
          </p:cNvSpPr>
          <p:nvPr>
            <p:ph type="title"/>
          </p:nvPr>
        </p:nvSpPr>
        <p:spPr>
          <a:xfrm>
            <a:off x="914400" y="428604"/>
            <a:ext cx="7772400" cy="703282"/>
          </a:xfrm>
          <a:solidFill>
            <a:schemeClr val="accent4">
              <a:lumMod val="20000"/>
              <a:lumOff val="80000"/>
            </a:schemeClr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th-TH" sz="4400" b="1" dirty="0" smtClean="0">
                <a:solidFill>
                  <a:srgbClr val="7030A0"/>
                </a:solidFill>
                <a:latin typeface="TH SarabunPSK" pitchFamily="34" charset="-34"/>
                <a:cs typeface="TH SarabunPSK" pitchFamily="34" charset="-34"/>
              </a:rPr>
              <a:t>ประเด็นปัญหา</a:t>
            </a:r>
            <a:endParaRPr lang="th-TH" sz="4400" b="1" dirty="0">
              <a:solidFill>
                <a:srgbClr val="7030A0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graphicFrame>
        <p:nvGraphicFramePr>
          <p:cNvPr id="8" name="ตัวยึดเนื้อหา 7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61255340"/>
              </p:ext>
            </p:extLst>
          </p:nvPr>
        </p:nvGraphicFramePr>
        <p:xfrm>
          <a:off x="285720" y="1214422"/>
          <a:ext cx="8643998" cy="52149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สี่เหลี่ยมผืนผ้า 2"/>
          <p:cNvSpPr/>
          <p:nvPr/>
        </p:nvSpPr>
        <p:spPr>
          <a:xfrm>
            <a:off x="827584" y="1556792"/>
            <a:ext cx="4219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h-TH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th-TH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สี่เหลี่ยมผืนผ้า 6"/>
          <p:cNvSpPr/>
          <p:nvPr/>
        </p:nvSpPr>
        <p:spPr>
          <a:xfrm>
            <a:off x="1197763" y="2780928"/>
            <a:ext cx="41763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h-TH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  <a:endParaRPr lang="th-TH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สี่เหลี่ยมผืนผ้า 3"/>
          <p:cNvSpPr/>
          <p:nvPr/>
        </p:nvSpPr>
        <p:spPr>
          <a:xfrm>
            <a:off x="1197762" y="3933056"/>
            <a:ext cx="41763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h-TH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  <a:endParaRPr lang="th-TH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สี่เหลี่ยมผืนผ้า 4"/>
          <p:cNvSpPr/>
          <p:nvPr/>
        </p:nvSpPr>
        <p:spPr>
          <a:xfrm>
            <a:off x="703445" y="5157192"/>
            <a:ext cx="4219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h-TH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  <a:endParaRPr lang="th-TH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ผืนผ้า 1"/>
          <p:cNvSpPr/>
          <p:nvPr/>
        </p:nvSpPr>
        <p:spPr>
          <a:xfrm>
            <a:off x="323528" y="548680"/>
            <a:ext cx="7992888" cy="468052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3" name="ตัวยึดเนื้อหา 2"/>
          <p:cNvSpPr>
            <a:spLocks noGrp="1"/>
          </p:cNvSpPr>
          <p:nvPr>
            <p:ph sz="quarter" idx="1"/>
          </p:nvPr>
        </p:nvSpPr>
        <p:spPr>
          <a:xfrm>
            <a:off x="467544" y="692696"/>
            <a:ext cx="7467600" cy="5330968"/>
          </a:xfrm>
        </p:spPr>
        <p:txBody>
          <a:bodyPr>
            <a:normAutofit/>
          </a:bodyPr>
          <a:lstStyle/>
          <a:p>
            <a:pPr algn="thaiDist"/>
            <a:r>
              <a:rPr lang="th-TH" sz="3600" b="1" dirty="0" smtClean="0">
                <a:latin typeface="TH SarabunPSK" pitchFamily="34" charset="-34"/>
                <a:cs typeface="TH SarabunPSK" pitchFamily="34" charset="-34"/>
              </a:rPr>
              <a:t>  พระราชบัญญัติการศึกษาแห่งชาติ พ.ศ.2542 </a:t>
            </a:r>
            <a:br>
              <a:rPr lang="th-TH" sz="3600" b="1" dirty="0" smtClean="0">
                <a:latin typeface="TH SarabunPSK" pitchFamily="34" charset="-34"/>
                <a:cs typeface="TH SarabunPSK" pitchFamily="34" charset="-34"/>
              </a:rPr>
            </a:br>
            <a:r>
              <a:rPr lang="th-TH" sz="3600" b="1" dirty="0" smtClean="0">
                <a:latin typeface="TH SarabunPSK" pitchFamily="34" charset="-34"/>
                <a:cs typeface="TH SarabunPSK" pitchFamily="34" charset="-34"/>
              </a:rPr>
              <a:t>และที่แก้ไขเพิ่มเติม(ฉบับที่ 2) พ.ศ.254</a:t>
            </a:r>
            <a:r>
              <a:rPr lang="en-US" sz="3600" b="1" dirty="0" smtClean="0">
                <a:latin typeface="TH SarabunPSK" pitchFamily="34" charset="-34"/>
                <a:cs typeface="TH SarabunPSK" pitchFamily="34" charset="-34"/>
              </a:rPr>
              <a:t>5</a:t>
            </a:r>
            <a:r>
              <a:rPr lang="th-TH" sz="3600" b="1" dirty="0" smtClean="0">
                <a:latin typeface="TH SarabunPSK" pitchFamily="34" charset="-34"/>
                <a:cs typeface="TH SarabunPSK" pitchFamily="34" charset="-34"/>
              </a:rPr>
              <a:t> ที่แสดงเจตนารมณ์ในการยกระดับการศึกษาของประชาชน</a:t>
            </a:r>
            <a:br>
              <a:rPr lang="th-TH" sz="3600" b="1" dirty="0" smtClean="0">
                <a:latin typeface="TH SarabunPSK" pitchFamily="34" charset="-34"/>
                <a:cs typeface="TH SarabunPSK" pitchFamily="34" charset="-34"/>
              </a:rPr>
            </a:br>
            <a:r>
              <a:rPr lang="th-TH" sz="3600" b="1" dirty="0" smtClean="0">
                <a:latin typeface="TH SarabunPSK" pitchFamily="34" charset="-34"/>
                <a:cs typeface="TH SarabunPSK" pitchFamily="34" charset="-34"/>
              </a:rPr>
              <a:t>ให้สูงขึ้น โดยกำหนดสิทธิและโอกาสของประชาชน</a:t>
            </a:r>
            <a:br>
              <a:rPr lang="th-TH" sz="3600" b="1" dirty="0" smtClean="0">
                <a:latin typeface="TH SarabunPSK" pitchFamily="34" charset="-34"/>
                <a:cs typeface="TH SarabunPSK" pitchFamily="34" charset="-34"/>
              </a:rPr>
            </a:br>
            <a:r>
              <a:rPr lang="th-TH" sz="3600" b="1" dirty="0" smtClean="0">
                <a:latin typeface="TH SarabunPSK" pitchFamily="34" charset="-34"/>
                <a:cs typeface="TH SarabunPSK" pitchFamily="34" charset="-34"/>
              </a:rPr>
              <a:t>ในการได้รับการศึกษาขั้นพื้นฐานไม่น้อยกว่า 12 ปีที่รัฐต้องจัดโดยไม่เสียค่าใช้จ่าย เด็กและเยาวชนพิการ</a:t>
            </a:r>
            <a:br>
              <a:rPr lang="th-TH" sz="3600" b="1" dirty="0" smtClean="0">
                <a:latin typeface="TH SarabunPSK" pitchFamily="34" charset="-34"/>
                <a:cs typeface="TH SarabunPSK" pitchFamily="34" charset="-34"/>
              </a:rPr>
            </a:br>
            <a:r>
              <a:rPr lang="th-TH" sz="3600" b="1" dirty="0" smtClean="0">
                <a:latin typeface="TH SarabunPSK" pitchFamily="34" charset="-34"/>
                <a:cs typeface="TH SarabunPSK" pitchFamily="34" charset="-34"/>
              </a:rPr>
              <a:t>ทุกประเภทมีสิทธิและโอกาสได้รับการศึกษาขั้นพื้นฐานเป็นพิเศษ </a:t>
            </a:r>
            <a:endParaRPr lang="th-TH" sz="3600" b="1" dirty="0">
              <a:latin typeface="TH SarabunPSK" pitchFamily="34" charset="-34"/>
              <a:cs typeface="TH SarabunPSK" pitchFamily="34" charset="-34"/>
            </a:endParaRPr>
          </a:p>
        </p:txBody>
      </p:sp>
      <p:pic>
        <p:nvPicPr>
          <p:cNvPr id="5" name="รูปภาพ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85782">
            <a:off x="504819" y="5212070"/>
            <a:ext cx="1464639" cy="146463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ตัวยึดเนื้อหา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186766" cy="4873752"/>
          </a:xfrm>
          <a:ln w="25400" cmpd="thickThin">
            <a:solidFill>
              <a:schemeClr val="accent1">
                <a:hueOff val="0"/>
                <a:satOff val="0"/>
                <a:lumOff val="0"/>
              </a:schemeClr>
            </a:solidFill>
            <a:prstDash val="dashDot"/>
          </a:ln>
        </p:spPr>
        <p:txBody>
          <a:bodyPr>
            <a:noAutofit/>
          </a:bodyPr>
          <a:lstStyle/>
          <a:p>
            <a:r>
              <a:rPr lang="th-TH" sz="3600" b="1" dirty="0" smtClean="0">
                <a:latin typeface="TH SarabunPSK" pitchFamily="34" charset="-34"/>
                <a:cs typeface="TH SarabunPSK" pitchFamily="34" charset="-34"/>
              </a:rPr>
              <a:t>มาตรา 5 ที่กล่าวถึงสิทธิทางการศึกษาคนพิการ ให้ได้รับการศึกษาโดยไม่เสียค่าใช้จ่ายตั้งแต่แรกเกิดหรือพบความพิการจนตลอดชีวิตพร้อมทั้งได้รับเทคโนโลยี สิ่งอำนวยความสะดวก สื่อ บริการและความช่วยเหลืออื่นใดทางการศึกษา</a:t>
            </a:r>
          </a:p>
          <a:p>
            <a:r>
              <a:rPr lang="th-TH" sz="3600" b="1" dirty="0" smtClean="0">
                <a:latin typeface="TH SarabunPSK" pitchFamily="34" charset="-34"/>
                <a:cs typeface="TH SarabunPSK" pitchFamily="34" charset="-34"/>
              </a:rPr>
              <a:t>มาตรา </a:t>
            </a:r>
            <a:r>
              <a:rPr lang="en-US" sz="3600" b="1" dirty="0" smtClean="0">
                <a:latin typeface="TH SarabunPSK" pitchFamily="34" charset="-34"/>
                <a:cs typeface="TH SarabunPSK" pitchFamily="34" charset="-34"/>
              </a:rPr>
              <a:t>19  </a:t>
            </a:r>
            <a:r>
              <a:rPr lang="th-TH" sz="3600" b="1" dirty="0" smtClean="0">
                <a:latin typeface="TH SarabunPSK" pitchFamily="34" charset="-34"/>
                <a:cs typeface="TH SarabunPSK" pitchFamily="34" charset="-34"/>
              </a:rPr>
              <a:t>ที่กล่าวว่า ให้สำนักงานเขตพื้นที่การศึกษามีหน้าที่ดำเนินการจัดการศึกษา โดยเฉพาะการเรียนร่วม การนิเทศ กำกับ ติดตาม เพื่อให้คนพิการได้รับการศึกษาอย่างทั่วถึงและมีคุณภาพตามที่กฎหมายกำหนด</a:t>
            </a:r>
          </a:p>
        </p:txBody>
      </p:sp>
      <p:sp>
        <p:nvSpPr>
          <p:cNvPr id="4" name="ชื่อเรื่อง 1"/>
          <p:cNvSpPr>
            <a:spLocks noGrp="1"/>
          </p:cNvSpPr>
          <p:nvPr>
            <p:ph type="title"/>
          </p:nvPr>
        </p:nvSpPr>
        <p:spPr>
          <a:xfrm>
            <a:off x="571472" y="142852"/>
            <a:ext cx="8001056" cy="1357322"/>
          </a:xfrm>
          <a:solidFill>
            <a:schemeClr val="accent4">
              <a:lumMod val="20000"/>
              <a:lumOff val="80000"/>
            </a:schemeClr>
          </a:solidFill>
          <a:ln w="25400" cmpd="dbl">
            <a:solidFill>
              <a:srgbClr val="FF3300"/>
            </a:solidFill>
          </a:ln>
        </p:spPr>
        <p:txBody>
          <a:bodyPr>
            <a:noAutofit/>
          </a:bodyPr>
          <a:lstStyle/>
          <a:p>
            <a:pPr algn="ctr"/>
            <a:r>
              <a:rPr lang="th-TH" sz="4200" b="1" dirty="0" smtClean="0">
                <a:solidFill>
                  <a:srgbClr val="7030A0"/>
                </a:solidFill>
                <a:latin typeface="TH SarabunPSK" pitchFamily="34" charset="-34"/>
                <a:cs typeface="TH SarabunPSK" pitchFamily="34" charset="-34"/>
              </a:rPr>
              <a:t>พระราชบัญญัติการจัดการศึกษาสำหรับคนพิการ พ.ศ.2551</a:t>
            </a:r>
            <a:endParaRPr lang="th-TH" sz="4200" b="1" dirty="0">
              <a:solidFill>
                <a:srgbClr val="7030A0"/>
              </a:solidFill>
              <a:latin typeface="TH SarabunPSK" pitchFamily="34" charset="-34"/>
              <a:cs typeface="TH SarabunPSK" pitchFamily="34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มุมมน 3"/>
          <p:cNvSpPr/>
          <p:nvPr/>
        </p:nvSpPr>
        <p:spPr>
          <a:xfrm>
            <a:off x="251520" y="1196752"/>
            <a:ext cx="8064896" cy="511256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 dirty="0"/>
          </a:p>
        </p:txBody>
      </p:sp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22114"/>
          </a:xfrm>
        </p:spPr>
        <p:txBody>
          <a:bodyPr/>
          <a:lstStyle/>
          <a:p>
            <a:endParaRPr lang="th-TH" dirty="0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sz="quarter" idx="1"/>
          </p:nvPr>
        </p:nvSpPr>
        <p:spPr>
          <a:xfrm>
            <a:off x="611560" y="1844824"/>
            <a:ext cx="6768752" cy="3724220"/>
          </a:xfrm>
        </p:spPr>
        <p:txBody>
          <a:bodyPr>
            <a:normAutofit lnSpcReduction="10000"/>
          </a:bodyPr>
          <a:lstStyle/>
          <a:p>
            <a:pPr algn="thaiDist"/>
            <a:r>
              <a:rPr lang="th-TH" sz="33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ตั้งแต่ปีการศึกษา 2547 เป็นต้นมา </a:t>
            </a:r>
            <a:r>
              <a:rPr lang="th-TH" sz="3300" b="1" dirty="0" err="1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สพฐ</a:t>
            </a:r>
            <a:r>
              <a:rPr lang="th-TH" sz="33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. มีนโยบาย</a:t>
            </a:r>
            <a:br>
              <a:rPr lang="th-TH" sz="33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</a:br>
            <a:r>
              <a:rPr lang="th-TH" sz="33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ให้สถานศึกษาในสังกัดจัดการศึกษาในรูปแบบ</a:t>
            </a:r>
            <a:br>
              <a:rPr lang="th-TH" sz="33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</a:br>
            <a:r>
              <a:rPr lang="th-TH" sz="33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การเรียนร่วม โดยให้เขตพื้นพื้นที่ที่คัดเลือกโรงเรียน</a:t>
            </a:r>
            <a:br>
              <a:rPr lang="th-TH" sz="33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</a:br>
            <a:r>
              <a:rPr lang="th-TH" sz="33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เข้าร่วมโครงการโรงเรียนแกนนำจัดการเรียนร่วม </a:t>
            </a:r>
            <a:br>
              <a:rPr lang="th-TH" sz="33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</a:br>
            <a:r>
              <a:rPr lang="th-TH" sz="33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ที่บริหารจัดการตามโครงสร้าง</a:t>
            </a:r>
            <a:r>
              <a:rPr lang="th-TH" sz="3300" b="1" dirty="0" err="1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ซีท</a:t>
            </a:r>
            <a:r>
              <a:rPr lang="th-TH" sz="33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 (</a:t>
            </a:r>
            <a:r>
              <a:rPr lang="en-US" sz="33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SEAT Framework) </a:t>
            </a:r>
            <a:r>
              <a:rPr lang="th-TH" sz="33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และการบริหารจัดการทั้งระบบโดยใช้โรงเรียนเป็นฐาน (</a:t>
            </a:r>
            <a:r>
              <a:rPr lang="en-US" sz="33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SBM)</a:t>
            </a:r>
            <a:r>
              <a:rPr lang="th-TH" sz="33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 จำนวน 390 โรง และขยายเพิ่มให้ครอบคลุม</a:t>
            </a:r>
            <a:br>
              <a:rPr lang="th-TH" sz="33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</a:br>
            <a:r>
              <a:rPr lang="th-TH" sz="33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ทุกอำเภอ จำนวนทั้งสิ้น 5026 โรง ในปีการศึกษา 2554</a:t>
            </a:r>
            <a:endParaRPr lang="th-TH" sz="33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198673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มุมมน 3"/>
          <p:cNvSpPr/>
          <p:nvPr/>
        </p:nvSpPr>
        <p:spPr>
          <a:xfrm>
            <a:off x="395536" y="620688"/>
            <a:ext cx="8064896" cy="446449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sz="quarter" idx="1"/>
          </p:nvPr>
        </p:nvSpPr>
        <p:spPr>
          <a:xfrm>
            <a:off x="539552" y="692696"/>
            <a:ext cx="7467600" cy="4873752"/>
          </a:xfrm>
        </p:spPr>
        <p:txBody>
          <a:bodyPr>
            <a:normAutofit/>
          </a:bodyPr>
          <a:lstStyle/>
          <a:p>
            <a:pPr algn="thaiDist"/>
            <a:r>
              <a:rPr lang="th-TH" sz="3600" b="1" dirty="0" smtClean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ในปี 2555 -2557 </a:t>
            </a:r>
            <a:r>
              <a:rPr lang="th-TH" sz="3600" b="1" dirty="0" err="1" smtClean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สพฐ</a:t>
            </a:r>
            <a:r>
              <a:rPr lang="th-TH" sz="3600" b="1" dirty="0" smtClean="0">
                <a:solidFill>
                  <a:srgbClr val="FF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</a:t>
            </a:r>
            <a:r>
              <a:rPr lang="th-TH" sz="36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มีนโยบายที่จะพัฒนาโรงเรียน</a:t>
            </a:r>
            <a:br>
              <a:rPr lang="th-TH" sz="36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</a:br>
            <a:r>
              <a:rPr lang="th-TH" sz="36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ที่จัดการเรียนร่วมให้เป็นโรงเรียนที่จัดการเรียนรวม  กระจายในทุกสำนักงานเขตพื้นที่ เพื่อรองรับนักเรียนพิการทุกคนให้ได้รับสิทธิและโอกาสในการศึกษา</a:t>
            </a:r>
            <a:br>
              <a:rPr lang="th-TH" sz="36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</a:br>
            <a:r>
              <a:rPr lang="th-TH" sz="36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อย่างเสมอภาคกันและได้มีโอกาสเรียนรวมกับนักเรียนทั่วไปในโรงเรียนใกล้บ้าน โดยคัดเลือกเป็นโรงเรียนต้นแบบการเรียนรวม ที่เป็นศูนย์ </a:t>
            </a:r>
            <a:r>
              <a:rPr lang="en-US" sz="36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SSS </a:t>
            </a:r>
            <a:r>
              <a:rPr lang="th-TH" sz="36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ดังตารางต่อไปนี้ </a:t>
            </a:r>
          </a:p>
          <a:p>
            <a:pPr marL="0" indent="0">
              <a:buNone/>
            </a:pPr>
            <a:r>
              <a:rPr lang="th-TH" sz="2800" b="1" dirty="0" smtClean="0">
                <a:solidFill>
                  <a:srgbClr val="FF33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   </a:t>
            </a:r>
            <a:endParaRPr lang="th-TH" sz="2800" b="1" dirty="0">
              <a:solidFill>
                <a:srgbClr val="FF330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pic>
        <p:nvPicPr>
          <p:cNvPr id="8" name="รูปภาพ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5146985"/>
            <a:ext cx="3672408" cy="1638300"/>
          </a:xfrm>
          <a:prstGeom prst="rect">
            <a:avLst/>
          </a:prstGeom>
        </p:spPr>
      </p:pic>
      <p:sp>
        <p:nvSpPr>
          <p:cNvPr id="9" name="ลูกศรโค้งขึ้น 8"/>
          <p:cNvSpPr/>
          <p:nvPr/>
        </p:nvSpPr>
        <p:spPr>
          <a:xfrm rot="21215813">
            <a:off x="7214172" y="5116325"/>
            <a:ext cx="885967" cy="1250420"/>
          </a:xfrm>
          <a:prstGeom prst="bentUpArrow">
            <a:avLst>
              <a:gd name="adj1" fmla="val 18449"/>
              <a:gd name="adj2" fmla="val 23120"/>
              <a:gd name="adj3" fmla="val 25000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982839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ชื่อเรื่อง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136904" cy="1656184"/>
          </a:xfrm>
          <a:solidFill>
            <a:schemeClr val="accent4">
              <a:lumMod val="20000"/>
              <a:lumOff val="80000"/>
            </a:schemeClr>
          </a:solidFill>
          <a:ln w="25400" cmpd="thickThin"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th-TH" sz="3600" b="1" dirty="0" smtClean="0">
                <a:solidFill>
                  <a:srgbClr val="7030A0"/>
                </a:solidFill>
                <a:latin typeface="TH SarabunPSK" pitchFamily="34" charset="-34"/>
                <a:cs typeface="TH SarabunPSK" pitchFamily="34" charset="-34"/>
              </a:rPr>
              <a:t/>
            </a:r>
            <a:br>
              <a:rPr lang="th-TH" sz="3600" b="1" dirty="0" smtClean="0">
                <a:solidFill>
                  <a:srgbClr val="7030A0"/>
                </a:solidFill>
                <a:latin typeface="TH SarabunPSK" pitchFamily="34" charset="-34"/>
                <a:cs typeface="TH SarabunPSK" pitchFamily="34" charset="-34"/>
              </a:rPr>
            </a:br>
            <a:r>
              <a:rPr lang="th-TH" sz="3600" b="1" dirty="0">
                <a:solidFill>
                  <a:srgbClr val="7030A0"/>
                </a:solidFill>
                <a:latin typeface="TH SarabunPSK" pitchFamily="34" charset="-34"/>
                <a:cs typeface="TH SarabunPSK" pitchFamily="34" charset="-34"/>
              </a:rPr>
              <a:t/>
            </a:r>
            <a:br>
              <a:rPr lang="th-TH" sz="3600" b="1" dirty="0">
                <a:solidFill>
                  <a:srgbClr val="7030A0"/>
                </a:solidFill>
                <a:latin typeface="TH SarabunPSK" pitchFamily="34" charset="-34"/>
                <a:cs typeface="TH SarabunPSK" pitchFamily="34" charset="-34"/>
              </a:rPr>
            </a:br>
            <a:r>
              <a:rPr lang="th-TH" sz="3600" b="1" dirty="0" smtClean="0">
                <a:solidFill>
                  <a:srgbClr val="7030A0"/>
                </a:solidFill>
                <a:latin typeface="TH SarabunPSK" pitchFamily="34" charset="-34"/>
                <a:cs typeface="TH SarabunPSK" pitchFamily="34" charset="-34"/>
              </a:rPr>
              <a:t/>
            </a:r>
            <a:br>
              <a:rPr lang="th-TH" sz="3600" b="1" dirty="0" smtClean="0">
                <a:solidFill>
                  <a:srgbClr val="7030A0"/>
                </a:solidFill>
                <a:latin typeface="TH SarabunPSK" pitchFamily="34" charset="-34"/>
                <a:cs typeface="TH SarabunPSK" pitchFamily="34" charset="-34"/>
              </a:rPr>
            </a:br>
            <a:r>
              <a:rPr lang="th-TH" sz="3600" b="1" dirty="0" smtClean="0">
                <a:solidFill>
                  <a:srgbClr val="7030A0"/>
                </a:solidFill>
                <a:latin typeface="TH SarabunPSK" pitchFamily="34" charset="-34"/>
                <a:cs typeface="TH SarabunPSK" pitchFamily="34" charset="-34"/>
              </a:rPr>
              <a:t/>
            </a:r>
            <a:br>
              <a:rPr lang="th-TH" sz="3600" b="1" dirty="0" smtClean="0">
                <a:solidFill>
                  <a:srgbClr val="7030A0"/>
                </a:solidFill>
                <a:latin typeface="TH SarabunPSK" pitchFamily="34" charset="-34"/>
                <a:cs typeface="TH SarabunPSK" pitchFamily="34" charset="-34"/>
              </a:rPr>
            </a:br>
            <a:r>
              <a:rPr lang="th-TH" sz="3600" b="1" dirty="0" smtClean="0">
                <a:solidFill>
                  <a:srgbClr val="7030A0"/>
                </a:solidFill>
                <a:latin typeface="TH SarabunPSK" pitchFamily="34" charset="-34"/>
                <a:cs typeface="TH SarabunPSK" pitchFamily="34" charset="-34"/>
              </a:rPr>
              <a:t/>
            </a:r>
            <a:br>
              <a:rPr lang="th-TH" sz="3600" b="1" dirty="0" smtClean="0">
                <a:solidFill>
                  <a:srgbClr val="7030A0"/>
                </a:solidFill>
                <a:latin typeface="TH SarabunPSK" pitchFamily="34" charset="-34"/>
                <a:cs typeface="TH SarabunPSK" pitchFamily="34" charset="-34"/>
              </a:rPr>
            </a:br>
            <a:r>
              <a:rPr lang="th-TH" sz="3600" b="1" dirty="0" smtClean="0">
                <a:solidFill>
                  <a:srgbClr val="7030A0"/>
                </a:solidFill>
                <a:latin typeface="TH SarabunPSK" pitchFamily="34" charset="-34"/>
                <a:cs typeface="TH SarabunPSK" pitchFamily="34" charset="-34"/>
              </a:rPr>
              <a:t/>
            </a:r>
            <a:br>
              <a:rPr lang="th-TH" sz="3600" b="1" dirty="0" smtClean="0">
                <a:solidFill>
                  <a:srgbClr val="7030A0"/>
                </a:solidFill>
                <a:latin typeface="TH SarabunPSK" pitchFamily="34" charset="-34"/>
                <a:cs typeface="TH SarabunPSK" pitchFamily="34" charset="-34"/>
              </a:rPr>
            </a:br>
            <a:r>
              <a:rPr lang="th-TH" sz="3600" b="1" dirty="0" smtClean="0">
                <a:solidFill>
                  <a:srgbClr val="7030A0"/>
                </a:solidFill>
                <a:latin typeface="TH SarabunPSK" pitchFamily="34" charset="-34"/>
                <a:cs typeface="TH SarabunPSK" pitchFamily="34" charset="-34"/>
              </a:rPr>
              <a:t>จำนวนโรงเรียนต้นแบบการเรียนรวม ที่เป็นศูนย์ </a:t>
            </a:r>
            <a:r>
              <a:rPr lang="en-US" sz="3600" b="1" dirty="0" smtClean="0">
                <a:solidFill>
                  <a:srgbClr val="7030A0"/>
                </a:solidFill>
                <a:latin typeface="TH SarabunPSK" pitchFamily="34" charset="-34"/>
                <a:cs typeface="TH SarabunPSK" pitchFamily="34" charset="-34"/>
              </a:rPr>
              <a:t>SSS</a:t>
            </a:r>
            <a:r>
              <a:rPr lang="th-TH" sz="3600" b="1" dirty="0" smtClean="0">
                <a:solidFill>
                  <a:srgbClr val="7030A0"/>
                </a:solidFill>
                <a:latin typeface="TH SarabunPSK" pitchFamily="34" charset="-34"/>
                <a:cs typeface="TH SarabunPSK" pitchFamily="34" charset="-34"/>
              </a:rPr>
              <a:t> </a:t>
            </a:r>
            <a:br>
              <a:rPr lang="th-TH" sz="3600" b="1" dirty="0" smtClean="0">
                <a:solidFill>
                  <a:srgbClr val="7030A0"/>
                </a:solidFill>
                <a:latin typeface="TH SarabunPSK" pitchFamily="34" charset="-34"/>
                <a:cs typeface="TH SarabunPSK" pitchFamily="34" charset="-34"/>
              </a:rPr>
            </a:br>
            <a:r>
              <a:rPr lang="th-TH" sz="3600" b="1" dirty="0" smtClean="0">
                <a:solidFill>
                  <a:srgbClr val="7030A0"/>
                </a:solidFill>
                <a:latin typeface="TH SarabunPSK" pitchFamily="34" charset="-34"/>
                <a:cs typeface="TH SarabunPSK" pitchFamily="34" charset="-34"/>
              </a:rPr>
              <a:t>ที่ได้รับการคัดเลือกในปีงบประมาณ 2555-2557   </a:t>
            </a:r>
            <a:br>
              <a:rPr lang="th-TH" sz="3600" b="1" dirty="0" smtClean="0">
                <a:solidFill>
                  <a:srgbClr val="7030A0"/>
                </a:solidFill>
                <a:latin typeface="TH SarabunPSK" pitchFamily="34" charset="-34"/>
                <a:cs typeface="TH SarabunPSK" pitchFamily="34" charset="-34"/>
              </a:rPr>
            </a:br>
            <a:endParaRPr lang="th-TH" sz="3600" b="1" dirty="0">
              <a:solidFill>
                <a:srgbClr val="7030A0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graphicFrame>
        <p:nvGraphicFramePr>
          <p:cNvPr id="5" name="ตัวยึดเนื้อหา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67034919"/>
              </p:ext>
            </p:extLst>
          </p:nvPr>
        </p:nvGraphicFramePr>
        <p:xfrm>
          <a:off x="500034" y="1785926"/>
          <a:ext cx="8229600" cy="429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57821"/>
                <a:gridCol w="2871779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th-TH" sz="3600" b="1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ปีงบประมาณ</a:t>
                      </a:r>
                      <a:br>
                        <a:rPr lang="th-TH" sz="3600" b="1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</a:br>
                      <a:endParaRPr lang="th-TH" sz="3600" dirty="0">
                        <a:solidFill>
                          <a:schemeClr val="tx1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360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จำนวนโรงเรียน </a:t>
                      </a:r>
                    </a:p>
                    <a:p>
                      <a:pPr algn="ctr"/>
                      <a:r>
                        <a:rPr lang="th-TH" sz="3600" dirty="0" smtClean="0">
                          <a:solidFill>
                            <a:schemeClr val="tx1"/>
                          </a:solidFill>
                          <a:latin typeface="TH SarabunPSK" pitchFamily="34" charset="-34"/>
                          <a:cs typeface="TH SarabunPSK" pitchFamily="34" charset="-34"/>
                        </a:rPr>
                        <a:t>(โรง)</a:t>
                      </a:r>
                      <a:endParaRPr lang="th-TH" sz="3600" dirty="0">
                        <a:solidFill>
                          <a:schemeClr val="tx1"/>
                        </a:solidFill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3600" b="1" dirty="0" smtClean="0">
                          <a:latin typeface="TH SarabunPSK" pitchFamily="34" charset="-34"/>
                          <a:cs typeface="TH SarabunPSK" pitchFamily="34" charset="-34"/>
                        </a:rPr>
                        <a:t>ปีงบประมาณ 2555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3600" b="1" dirty="0" smtClean="0">
                          <a:latin typeface="TH SarabunPSK" pitchFamily="34" charset="-34"/>
                          <a:cs typeface="TH SarabunPSK" pitchFamily="34" charset="-34"/>
                        </a:rPr>
                        <a:t>444</a:t>
                      </a:r>
                      <a:endParaRPr lang="th-TH" sz="3600" b="1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th-TH" sz="3600" b="1" dirty="0" smtClean="0">
                          <a:latin typeface="TH SarabunPSK" pitchFamily="34" charset="-34"/>
                          <a:cs typeface="TH SarabunPSK" pitchFamily="34" charset="-34"/>
                        </a:rPr>
                        <a:t>ปีงบประมาณ 2556 </a:t>
                      </a:r>
                      <a:br>
                        <a:rPr lang="th-TH" sz="3600" b="1" dirty="0" smtClean="0">
                          <a:latin typeface="TH SarabunPSK" pitchFamily="34" charset="-34"/>
                          <a:cs typeface="TH SarabunPSK" pitchFamily="34" charset="-34"/>
                        </a:rPr>
                      </a:br>
                      <a:r>
                        <a:rPr lang="th-TH" sz="3600" b="1" dirty="0" smtClean="0">
                          <a:latin typeface="TH SarabunPSK" pitchFamily="34" charset="-34"/>
                          <a:cs typeface="TH SarabunPSK" pitchFamily="34" charset="-34"/>
                        </a:rPr>
                        <a:t>(เพิ่ม </a:t>
                      </a:r>
                      <a:r>
                        <a:rPr lang="th-TH" sz="3600" b="1" dirty="0" err="1" smtClean="0">
                          <a:latin typeface="TH SarabunPSK" pitchFamily="34" charset="-34"/>
                          <a:cs typeface="TH SarabunPSK" pitchFamily="34" charset="-34"/>
                        </a:rPr>
                        <a:t>สพ</a:t>
                      </a:r>
                      <a:r>
                        <a:rPr lang="th-TH" sz="3600" b="1" dirty="0" smtClean="0">
                          <a:latin typeface="TH SarabunPSK" pitchFamily="34" charset="-34"/>
                          <a:cs typeface="TH SarabunPSK" pitchFamily="34" charset="-34"/>
                        </a:rPr>
                        <a:t>ม.เขต 1 อีก 1 โรง)</a:t>
                      </a:r>
                      <a:endParaRPr lang="th-TH" sz="3600" b="1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3600" b="1" dirty="0" smtClean="0">
                          <a:latin typeface="TH SarabunPSK" pitchFamily="34" charset="-34"/>
                          <a:cs typeface="TH SarabunPSK" pitchFamily="34" charset="-34"/>
                        </a:rPr>
                        <a:t>   1</a:t>
                      </a:r>
                      <a:endParaRPr lang="th-TH" sz="3600" b="1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3600" b="1" dirty="0" smtClean="0">
                          <a:latin typeface="TH SarabunPSK" pitchFamily="34" charset="-34"/>
                          <a:cs typeface="TH SarabunPSK" pitchFamily="34" charset="-34"/>
                        </a:rPr>
                        <a:t>ขยายเพิ่มในปีงบประมาณ 2557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3600" b="1" dirty="0" smtClean="0">
                          <a:latin typeface="TH SarabunPSK" pitchFamily="34" charset="-34"/>
                          <a:cs typeface="TH SarabunPSK" pitchFamily="34" charset="-34"/>
                        </a:rPr>
                        <a:t>783</a:t>
                      </a:r>
                      <a:endParaRPr lang="th-TH" sz="3600" b="1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3600" b="1" dirty="0" smtClean="0">
                          <a:latin typeface="TH SarabunPSK" pitchFamily="34" charset="-34"/>
                          <a:cs typeface="TH SarabunPSK" pitchFamily="34" charset="-34"/>
                        </a:rPr>
                        <a:t>รวม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3600" b="1" dirty="0" smtClean="0">
                          <a:latin typeface="TH SarabunPSK" pitchFamily="34" charset="-34"/>
                          <a:cs typeface="TH SarabunPSK" pitchFamily="34" charset="-34"/>
                        </a:rPr>
                        <a:t>1,228</a:t>
                      </a:r>
                      <a:endParaRPr lang="th-TH" sz="3600" b="1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สี่เหลี่ยมผืนผ้า 1"/>
          <p:cNvSpPr/>
          <p:nvPr/>
        </p:nvSpPr>
        <p:spPr>
          <a:xfrm>
            <a:off x="755576" y="5950059"/>
            <a:ext cx="741682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dirty="0"/>
              <a:t/>
            </a:r>
            <a:br>
              <a:rPr lang="th-TH" dirty="0"/>
            </a:br>
            <a:r>
              <a:rPr lang="th-TH" dirty="0"/>
              <a:t/>
            </a:r>
            <a:br>
              <a:rPr lang="th-TH" dirty="0"/>
            </a:br>
            <a:endParaRPr lang="th-T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611560" y="404664"/>
            <a:ext cx="4932548" cy="1808270"/>
          </a:xfrm>
          <a:solidFill>
            <a:schemeClr val="accent4">
              <a:lumMod val="40000"/>
              <a:lumOff val="60000"/>
            </a:schemeClr>
          </a:solidFill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th-TH" sz="4000" b="1" dirty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แนวทางการขับเคลื่อน</a:t>
            </a:r>
            <a:r>
              <a:rPr lang="th-TH" sz="4000" b="1" dirty="0" smtClean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นโยบาย                    การจัดการศึกษาแบบเรียนรวม</a:t>
            </a:r>
            <a:r>
              <a:rPr lang="th-TH" sz="4000" b="1" dirty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/>
            </a:r>
            <a:br>
              <a:rPr lang="th-TH" sz="4000" b="1" dirty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</a:br>
            <a:endParaRPr lang="th-TH" sz="4000" b="1" dirty="0">
              <a:solidFill>
                <a:srgbClr val="7030A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3" name="ตัวแทนเนื้อหา 2"/>
          <p:cNvSpPr>
            <a:spLocks noGrp="1"/>
          </p:cNvSpPr>
          <p:nvPr>
            <p:ph sz="quarter" idx="1"/>
          </p:nvPr>
        </p:nvSpPr>
        <p:spPr>
          <a:xfrm>
            <a:off x="2627784" y="2996952"/>
            <a:ext cx="5832648" cy="2736304"/>
          </a:xfr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endParaRPr lang="th-TH" dirty="0" smtClean="0"/>
          </a:p>
          <a:p>
            <a:endParaRPr lang="th-TH" dirty="0"/>
          </a:p>
          <a:p>
            <a:r>
              <a:rPr lang="th-TH" sz="36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การสนับสนุนงบประมาณ</a:t>
            </a:r>
          </a:p>
          <a:p>
            <a:r>
              <a:rPr lang="th-TH" sz="36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การพัฒนาครูและบุคลากรทางการ</a:t>
            </a:r>
            <a:r>
              <a:rPr lang="th-TH" sz="36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ศึกษา</a:t>
            </a:r>
          </a:p>
          <a:p>
            <a:r>
              <a:rPr lang="th-TH" sz="36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การจ้างพี่เลี้ยงเด็ก</a:t>
            </a:r>
            <a:r>
              <a:rPr lang="th-TH" sz="36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พิการ</a:t>
            </a:r>
            <a:endParaRPr lang="th-TH" sz="36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pic>
        <p:nvPicPr>
          <p:cNvPr id="5" name="รูปภาพ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68" y="3284984"/>
            <a:ext cx="1947292" cy="3334494"/>
          </a:xfrm>
          <a:prstGeom prst="rect">
            <a:avLst/>
          </a:prstGeom>
        </p:spPr>
      </p:pic>
      <p:sp>
        <p:nvSpPr>
          <p:cNvPr id="10" name="ลูกศรโค้งซ้าย 9"/>
          <p:cNvSpPr/>
          <p:nvPr/>
        </p:nvSpPr>
        <p:spPr>
          <a:xfrm>
            <a:off x="5724128" y="1492854"/>
            <a:ext cx="1080120" cy="1440160"/>
          </a:xfrm>
          <a:prstGeom prst="curvedLeftArrow">
            <a:avLst>
              <a:gd name="adj1" fmla="val 25000"/>
              <a:gd name="adj2" fmla="val 50000"/>
              <a:gd name="adj3" fmla="val 6681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0995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285720" y="71414"/>
            <a:ext cx="8401080" cy="1143008"/>
          </a:xfrm>
          <a:ln w="25400">
            <a:solidFill>
              <a:schemeClr val="accent1">
                <a:hueOff val="0"/>
                <a:satOff val="0"/>
                <a:lumOff val="0"/>
              </a:schemeClr>
            </a:solidFill>
            <a:prstDash val="dashDot"/>
          </a:ln>
        </p:spPr>
        <p:txBody>
          <a:bodyPr>
            <a:normAutofit fontScale="90000"/>
          </a:bodyPr>
          <a:lstStyle/>
          <a:p>
            <a:pPr algn="ctr"/>
            <a:r>
              <a:rPr lang="th-TH" sz="3800" b="1" dirty="0" smtClean="0">
                <a:solidFill>
                  <a:srgbClr val="7030A0"/>
                </a:solidFill>
                <a:latin typeface="TH SarabunPSK" pitchFamily="34" charset="-34"/>
                <a:cs typeface="TH SarabunPSK" pitchFamily="34" charset="-34"/>
              </a:rPr>
              <a:t>การสนับสนุนงบประมาณให้กับโรงเรียนต้นแบบการเรียนรวม </a:t>
            </a:r>
            <a:br>
              <a:rPr lang="th-TH" sz="3800" b="1" dirty="0" smtClean="0">
                <a:solidFill>
                  <a:srgbClr val="7030A0"/>
                </a:solidFill>
                <a:latin typeface="TH SarabunPSK" pitchFamily="34" charset="-34"/>
                <a:cs typeface="TH SarabunPSK" pitchFamily="34" charset="-34"/>
              </a:rPr>
            </a:br>
            <a:r>
              <a:rPr lang="th-TH" sz="3800" b="1" dirty="0" smtClean="0">
                <a:solidFill>
                  <a:srgbClr val="7030A0"/>
                </a:solidFill>
                <a:latin typeface="TH SarabunPSK" pitchFamily="34" charset="-34"/>
                <a:cs typeface="TH SarabunPSK" pitchFamily="34" charset="-34"/>
              </a:rPr>
              <a:t>(</a:t>
            </a:r>
            <a:r>
              <a:rPr lang="en-US" sz="3800" b="1" dirty="0" smtClean="0">
                <a:solidFill>
                  <a:srgbClr val="7030A0"/>
                </a:solidFill>
                <a:latin typeface="TH SarabunPSK" pitchFamily="34" charset="-34"/>
                <a:cs typeface="TH SarabunPSK" pitchFamily="34" charset="-34"/>
              </a:rPr>
              <a:t>Student Support Services : SSS)  </a:t>
            </a:r>
            <a:endParaRPr lang="th-TH" sz="3800" b="1" dirty="0">
              <a:solidFill>
                <a:srgbClr val="7030A0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graphicFrame>
        <p:nvGraphicFramePr>
          <p:cNvPr id="4" name="ตัวยึดเนื้อหา 3"/>
          <p:cNvGraphicFramePr>
            <a:graphicFrameLocks noGrp="1"/>
          </p:cNvGraphicFramePr>
          <p:nvPr>
            <p:ph sz="quarter" idx="1"/>
          </p:nvPr>
        </p:nvGraphicFramePr>
        <p:xfrm>
          <a:off x="71406" y="1285860"/>
          <a:ext cx="9001155" cy="51343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0963"/>
                <a:gridCol w="1859743"/>
                <a:gridCol w="1787144"/>
                <a:gridCol w="1857388"/>
                <a:gridCol w="1785917"/>
              </a:tblGrid>
              <a:tr h="526274">
                <a:tc rowSpan="2">
                  <a:txBody>
                    <a:bodyPr/>
                    <a:lstStyle/>
                    <a:p>
                      <a:pPr algn="ctr"/>
                      <a:r>
                        <a:rPr lang="th-TH" sz="2800" dirty="0" smtClean="0">
                          <a:latin typeface="TH SarabunPSK" pitchFamily="34" charset="-34"/>
                          <a:cs typeface="TH SarabunPSK" pitchFamily="34" charset="-34"/>
                        </a:rPr>
                        <a:t>จำนวนโรงเรียน</a:t>
                      </a:r>
                      <a:br>
                        <a:rPr lang="th-TH" sz="2800" dirty="0" smtClean="0">
                          <a:latin typeface="TH SarabunPSK" pitchFamily="34" charset="-34"/>
                          <a:cs typeface="TH SarabunPSK" pitchFamily="34" charset="-34"/>
                        </a:rPr>
                      </a:br>
                      <a:r>
                        <a:rPr lang="th-TH" sz="2800" dirty="0" smtClean="0">
                          <a:latin typeface="TH SarabunPSK" pitchFamily="34" charset="-34"/>
                          <a:cs typeface="TH SarabunPSK" pitchFamily="34" charset="-34"/>
                        </a:rPr>
                        <a:t>ที่เป็นศูนย์</a:t>
                      </a:r>
                      <a:r>
                        <a:rPr lang="th-TH" sz="2800" baseline="0" dirty="0" smtClean="0">
                          <a:latin typeface="TH SarabunPSK" pitchFamily="34" charset="-34"/>
                          <a:cs typeface="TH SarabunPSK" pitchFamily="34" charset="-34"/>
                        </a:rPr>
                        <a:t> </a:t>
                      </a:r>
                      <a:r>
                        <a:rPr lang="en-US" sz="2800" baseline="0" dirty="0" smtClean="0">
                          <a:latin typeface="TH SarabunPSK" pitchFamily="34" charset="-34"/>
                          <a:cs typeface="TH SarabunPSK" pitchFamily="34" charset="-34"/>
                        </a:rPr>
                        <a:t>SSS</a:t>
                      </a:r>
                      <a:endParaRPr lang="th-TH" sz="2800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th-TH" sz="2800" dirty="0" smtClean="0">
                          <a:latin typeface="TH SarabunPSK" pitchFamily="34" charset="-34"/>
                          <a:cs typeface="TH SarabunPSK" pitchFamily="34" charset="-34"/>
                        </a:rPr>
                        <a:t>งบประมาณ (บาท)</a:t>
                      </a:r>
                      <a:endParaRPr lang="th-TH" sz="2800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 dirty="0"/>
                    </a:p>
                  </a:txBody>
                  <a:tcPr/>
                </a:tc>
              </a:tr>
              <a:tr h="688172">
                <a:tc vMerge="1">
                  <a:txBody>
                    <a:bodyPr/>
                    <a:lstStyle/>
                    <a:p>
                      <a:endParaRPr lang="th-TH" sz="3200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2800" b="1" dirty="0" smtClean="0">
                          <a:latin typeface="TH SarabunPSK" pitchFamily="34" charset="-34"/>
                          <a:cs typeface="TH SarabunPSK" pitchFamily="34" charset="-34"/>
                        </a:rPr>
                        <a:t>ปี 2555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800" b="1" dirty="0" smtClean="0">
                          <a:latin typeface="TH SarabunPSK" pitchFamily="34" charset="-34"/>
                          <a:cs typeface="TH SarabunPSK" pitchFamily="34" charset="-34"/>
                        </a:rPr>
                        <a:t>ปี 2556</a:t>
                      </a:r>
                      <a:endParaRPr lang="th-TH" sz="2800" b="1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800" b="1" dirty="0" smtClean="0">
                          <a:latin typeface="TH SarabunPSK" pitchFamily="34" charset="-34"/>
                          <a:cs typeface="TH SarabunPSK" pitchFamily="34" charset="-34"/>
                        </a:rPr>
                        <a:t>ปี 2557</a:t>
                      </a:r>
                      <a:endParaRPr lang="th-TH" sz="2800" b="1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800" b="1" dirty="0" smtClean="0">
                          <a:latin typeface="TH SarabunPSK" pitchFamily="34" charset="-34"/>
                          <a:cs typeface="TH SarabunPSK" pitchFamily="34" charset="-34"/>
                        </a:rPr>
                        <a:t>ปี 2558</a:t>
                      </a:r>
                      <a:endParaRPr lang="th-TH" sz="2800" b="1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/>
                </a:tc>
              </a:tr>
              <a:tr h="897762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latin typeface="TH SarabunPSK" pitchFamily="34" charset="-34"/>
                          <a:cs typeface="TH SarabunPSK" pitchFamily="34" charset="-34"/>
                        </a:rPr>
                        <a:t>444</a:t>
                      </a:r>
                      <a:endParaRPr lang="th-TH" sz="2800" b="1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800" b="1" dirty="0" smtClean="0">
                          <a:latin typeface="TH SarabunPSK" pitchFamily="34" charset="-34"/>
                          <a:cs typeface="TH SarabunPSK" pitchFamily="34" charset="-34"/>
                        </a:rPr>
                        <a:t>22,200,000</a:t>
                      </a:r>
                    </a:p>
                    <a:p>
                      <a:pPr algn="ctr"/>
                      <a:r>
                        <a:rPr lang="th-TH" sz="2400" b="1" dirty="0" smtClean="0">
                          <a:latin typeface="TH SarabunPSK" pitchFamily="34" charset="-34"/>
                          <a:cs typeface="TH SarabunPSK" pitchFamily="34" charset="-34"/>
                        </a:rPr>
                        <a:t>(50,000</a:t>
                      </a:r>
                      <a:r>
                        <a:rPr lang="th-TH" sz="2400" b="1" baseline="0" dirty="0" smtClean="0">
                          <a:latin typeface="TH SarabunPSK" pitchFamily="34" charset="-34"/>
                          <a:cs typeface="TH SarabunPSK" pitchFamily="34" charset="-34"/>
                        </a:rPr>
                        <a:t> บาท/โรง)</a:t>
                      </a:r>
                      <a:endParaRPr lang="th-TH" sz="2400" b="1" dirty="0" smtClean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th-TH" sz="2800" b="1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th-TH" sz="2800" b="1" dirty="0" smtClean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th-TH" sz="2800" b="1" dirty="0" smtClean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/>
                </a:tc>
              </a:tr>
              <a:tr h="133116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2800" b="1" dirty="0" smtClean="0">
                          <a:latin typeface="TH SarabunPSK" pitchFamily="34" charset="-34"/>
                          <a:cs typeface="TH SarabunPSK" pitchFamily="34" charset="-34"/>
                        </a:rPr>
                        <a:t>445</a:t>
                      </a:r>
                    </a:p>
                    <a:p>
                      <a:pPr algn="ctr"/>
                      <a:r>
                        <a:rPr lang="th-TH" sz="2400" b="1" dirty="0" smtClean="0">
                          <a:latin typeface="TH SarabunPSK" pitchFamily="34" charset="-34"/>
                          <a:cs typeface="TH SarabunPSK" pitchFamily="34" charset="-34"/>
                        </a:rPr>
                        <a:t>(เพิ่ม </a:t>
                      </a:r>
                      <a:r>
                        <a:rPr lang="th-TH" sz="2400" b="1" dirty="0" err="1" smtClean="0">
                          <a:latin typeface="TH SarabunPSK" pitchFamily="34" charset="-34"/>
                          <a:cs typeface="TH SarabunPSK" pitchFamily="34" charset="-34"/>
                        </a:rPr>
                        <a:t>สพ</a:t>
                      </a:r>
                      <a:r>
                        <a:rPr lang="th-TH" sz="2400" b="1" dirty="0" smtClean="0">
                          <a:latin typeface="TH SarabunPSK" pitchFamily="34" charset="-34"/>
                          <a:cs typeface="TH SarabunPSK" pitchFamily="34" charset="-34"/>
                        </a:rPr>
                        <a:t>ม.เขต 1 </a:t>
                      </a:r>
                      <a:br>
                        <a:rPr lang="th-TH" sz="2400" b="1" dirty="0" smtClean="0">
                          <a:latin typeface="TH SarabunPSK" pitchFamily="34" charset="-34"/>
                          <a:cs typeface="TH SarabunPSK" pitchFamily="34" charset="-34"/>
                        </a:rPr>
                      </a:br>
                      <a:r>
                        <a:rPr lang="th-TH" sz="2400" b="1" dirty="0" smtClean="0">
                          <a:latin typeface="TH SarabunPSK" pitchFamily="34" charset="-34"/>
                          <a:cs typeface="TH SarabunPSK" pitchFamily="34" charset="-34"/>
                        </a:rPr>
                        <a:t>อีก 1 โรง)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th-TH" sz="2800" b="1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800" b="1" dirty="0" smtClean="0">
                          <a:latin typeface="TH SarabunPSK" pitchFamily="34" charset="-34"/>
                          <a:cs typeface="TH SarabunPSK" pitchFamily="34" charset="-34"/>
                        </a:rPr>
                        <a:t>44,500,000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2200" b="1" dirty="0" smtClean="0">
                          <a:latin typeface="TH SarabunPSK" pitchFamily="34" charset="-34"/>
                          <a:cs typeface="TH SarabunPSK" pitchFamily="34" charset="-34"/>
                        </a:rPr>
                        <a:t>(100,000</a:t>
                      </a:r>
                      <a:r>
                        <a:rPr lang="th-TH" sz="2200" b="1" baseline="0" dirty="0" smtClean="0">
                          <a:latin typeface="TH SarabunPSK" pitchFamily="34" charset="-34"/>
                          <a:cs typeface="TH SarabunPSK" pitchFamily="34" charset="-34"/>
                        </a:rPr>
                        <a:t> บาท/โรง)</a:t>
                      </a:r>
                      <a:endParaRPr lang="th-TH" sz="2200" b="1" dirty="0" smtClean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800" b="1" dirty="0" smtClean="0">
                          <a:latin typeface="TH SarabunPSK" pitchFamily="34" charset="-34"/>
                          <a:cs typeface="TH SarabunPSK" pitchFamily="34" charset="-34"/>
                        </a:rPr>
                        <a:t>17,800,000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2200" b="1" dirty="0" smtClean="0">
                          <a:latin typeface="TH SarabunPSK" pitchFamily="34" charset="-34"/>
                          <a:cs typeface="TH SarabunPSK" pitchFamily="34" charset="-34"/>
                        </a:rPr>
                        <a:t>(40,000</a:t>
                      </a:r>
                      <a:r>
                        <a:rPr lang="th-TH" sz="2200" b="1" baseline="0" dirty="0" smtClean="0">
                          <a:latin typeface="TH SarabunPSK" pitchFamily="34" charset="-34"/>
                          <a:cs typeface="TH SarabunPSK" pitchFamily="34" charset="-34"/>
                        </a:rPr>
                        <a:t> บาท/โรง)</a:t>
                      </a:r>
                      <a:endParaRPr lang="th-TH" sz="2200" b="1" dirty="0" smtClean="0">
                        <a:latin typeface="TH SarabunPSK" pitchFamily="34" charset="-34"/>
                        <a:cs typeface="TH SarabunPSK" pitchFamily="34" charset="-34"/>
                      </a:endParaRPr>
                    </a:p>
                    <a:p>
                      <a:pPr algn="ctr"/>
                      <a:endParaRPr lang="th-TH" sz="2800" b="1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2800" b="1" dirty="0" smtClean="0">
                          <a:latin typeface="TH SarabunPSK" pitchFamily="34" charset="-34"/>
                          <a:cs typeface="TH SarabunPSK" pitchFamily="34" charset="-34"/>
                        </a:rPr>
                        <a:t>15,575,000</a:t>
                      </a:r>
                      <a:br>
                        <a:rPr lang="th-TH" sz="2800" b="1" dirty="0" smtClean="0">
                          <a:latin typeface="TH SarabunPSK" pitchFamily="34" charset="-34"/>
                          <a:cs typeface="TH SarabunPSK" pitchFamily="34" charset="-34"/>
                        </a:rPr>
                      </a:br>
                      <a:r>
                        <a:rPr lang="th-TH" sz="2200" b="1" dirty="0" smtClean="0">
                          <a:latin typeface="TH SarabunPSK" pitchFamily="34" charset="-34"/>
                          <a:cs typeface="TH SarabunPSK" pitchFamily="34" charset="-34"/>
                        </a:rPr>
                        <a:t>(35,000</a:t>
                      </a:r>
                      <a:r>
                        <a:rPr lang="th-TH" sz="2200" b="1" baseline="0" dirty="0" smtClean="0">
                          <a:latin typeface="TH SarabunPSK" pitchFamily="34" charset="-34"/>
                          <a:cs typeface="TH SarabunPSK" pitchFamily="34" charset="-34"/>
                        </a:rPr>
                        <a:t> บาท/โรง)</a:t>
                      </a:r>
                      <a:endParaRPr lang="th-TH" sz="2200" b="1" dirty="0" smtClean="0">
                        <a:latin typeface="TH SarabunPSK" pitchFamily="34" charset="-34"/>
                        <a:cs typeface="TH SarabunPSK" pitchFamily="34" charset="-34"/>
                      </a:endParaRPr>
                    </a:p>
                    <a:p>
                      <a:pPr algn="ctr"/>
                      <a:endParaRPr lang="th-TH" sz="2800" b="1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/>
                </a:tc>
              </a:tr>
              <a:tr h="89776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2800" b="1" dirty="0" smtClean="0">
                          <a:latin typeface="TH SarabunPSK" pitchFamily="34" charset="-34"/>
                          <a:cs typeface="TH SarabunPSK" pitchFamily="34" charset="-34"/>
                        </a:rPr>
                        <a:t>783</a:t>
                      </a:r>
                    </a:p>
                    <a:p>
                      <a:pPr algn="ctr"/>
                      <a:r>
                        <a:rPr lang="th-TH" sz="2400" b="1" dirty="0" smtClean="0">
                          <a:latin typeface="TH SarabunPSK" pitchFamily="34" charset="-34"/>
                          <a:cs typeface="TH SarabunPSK" pitchFamily="34" charset="-34"/>
                        </a:rPr>
                        <a:t>(</a:t>
                      </a:r>
                      <a:r>
                        <a:rPr lang="th-TH" sz="2400" b="1" dirty="0" err="1" smtClean="0">
                          <a:latin typeface="TH SarabunPSK" pitchFamily="34" charset="-34"/>
                          <a:cs typeface="TH SarabunPSK" pitchFamily="34" charset="-34"/>
                        </a:rPr>
                        <a:t>รร.</a:t>
                      </a:r>
                      <a:r>
                        <a:rPr lang="th-TH" sz="2400" b="1" dirty="0" smtClean="0">
                          <a:latin typeface="TH SarabunPSK" pitchFamily="34" charset="-34"/>
                          <a:cs typeface="TH SarabunPSK" pitchFamily="34" charset="-34"/>
                        </a:rPr>
                        <a:t>ที่ขยายเพิ่ม)</a:t>
                      </a:r>
                      <a:endParaRPr lang="th-TH" sz="2400" b="1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th-TH" sz="2800" b="1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th-TH" sz="2800" b="1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2800" b="1" dirty="0" smtClean="0">
                          <a:latin typeface="TH SarabunPSK" pitchFamily="34" charset="-34"/>
                          <a:cs typeface="TH SarabunPSK" pitchFamily="34" charset="-34"/>
                        </a:rPr>
                        <a:t>58,725,000</a:t>
                      </a:r>
                      <a:br>
                        <a:rPr lang="th-TH" sz="2800" b="1" dirty="0" smtClean="0">
                          <a:latin typeface="TH SarabunPSK" pitchFamily="34" charset="-34"/>
                          <a:cs typeface="TH SarabunPSK" pitchFamily="34" charset="-34"/>
                        </a:rPr>
                      </a:br>
                      <a:r>
                        <a:rPr lang="th-TH" sz="2200" b="1" dirty="0" smtClean="0">
                          <a:latin typeface="TH SarabunPSK" pitchFamily="34" charset="-34"/>
                          <a:cs typeface="TH SarabunPSK" pitchFamily="34" charset="-34"/>
                        </a:rPr>
                        <a:t>(75,000</a:t>
                      </a:r>
                      <a:r>
                        <a:rPr lang="th-TH" sz="2200" b="1" baseline="0" dirty="0" smtClean="0">
                          <a:latin typeface="TH SarabunPSK" pitchFamily="34" charset="-34"/>
                          <a:cs typeface="TH SarabunPSK" pitchFamily="34" charset="-34"/>
                        </a:rPr>
                        <a:t> บาท/โรง)</a:t>
                      </a:r>
                      <a:endParaRPr lang="th-TH" sz="2200" b="1" dirty="0" smtClean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800" b="1" dirty="0" smtClean="0">
                          <a:latin typeface="TH SarabunPSK" pitchFamily="34" charset="-34"/>
                          <a:cs typeface="TH SarabunPSK" pitchFamily="34" charset="-34"/>
                        </a:rPr>
                        <a:t>78,300,000</a:t>
                      </a:r>
                      <a:br>
                        <a:rPr lang="th-TH" sz="2800" b="1" dirty="0" smtClean="0">
                          <a:latin typeface="TH SarabunPSK" pitchFamily="34" charset="-34"/>
                          <a:cs typeface="TH SarabunPSK" pitchFamily="34" charset="-34"/>
                        </a:rPr>
                      </a:br>
                      <a:r>
                        <a:rPr lang="th-TH" sz="2200" b="1" dirty="0" smtClean="0">
                          <a:latin typeface="TH SarabunPSK" pitchFamily="34" charset="-34"/>
                          <a:cs typeface="TH SarabunPSK" pitchFamily="34" charset="-34"/>
                        </a:rPr>
                        <a:t>(100,000</a:t>
                      </a:r>
                      <a:r>
                        <a:rPr lang="th-TH" sz="2200" b="1" baseline="0" dirty="0" smtClean="0">
                          <a:latin typeface="TH SarabunPSK" pitchFamily="34" charset="-34"/>
                          <a:cs typeface="TH SarabunPSK" pitchFamily="34" charset="-34"/>
                        </a:rPr>
                        <a:t> บาท/โรง)</a:t>
                      </a:r>
                      <a:endParaRPr lang="th-TH" sz="2200" b="1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/>
                </a:tc>
              </a:tr>
              <a:tr h="793262">
                <a:tc>
                  <a:txBody>
                    <a:bodyPr/>
                    <a:lstStyle/>
                    <a:p>
                      <a:pPr algn="ctr"/>
                      <a:r>
                        <a:rPr lang="th-TH" sz="2800" b="1" dirty="0" smtClean="0">
                          <a:latin typeface="TH SarabunPSK" pitchFamily="34" charset="-34"/>
                          <a:cs typeface="TH SarabunPSK" pitchFamily="34" charset="-34"/>
                        </a:rPr>
                        <a:t>รวม</a:t>
                      </a:r>
                      <a:endParaRPr lang="th-TH" sz="2800" b="1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800" b="1" dirty="0" smtClean="0">
                          <a:latin typeface="TH SarabunPSK" pitchFamily="34" charset="-34"/>
                          <a:cs typeface="TH SarabunPSK" pitchFamily="34" charset="-34"/>
                        </a:rPr>
                        <a:t>22,200,000</a:t>
                      </a:r>
                      <a:endParaRPr lang="th-TH" sz="2800" b="1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800" b="1" dirty="0" smtClean="0">
                          <a:latin typeface="TH SarabunPSK" pitchFamily="34" charset="-34"/>
                          <a:cs typeface="TH SarabunPSK" pitchFamily="34" charset="-34"/>
                        </a:rPr>
                        <a:t>44,500,000</a:t>
                      </a:r>
                      <a:endParaRPr lang="th-TH" sz="2800" b="1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800" b="1" dirty="0" smtClean="0">
                          <a:latin typeface="TH SarabunPSK" pitchFamily="34" charset="-34"/>
                          <a:cs typeface="TH SarabunPSK" pitchFamily="34" charset="-34"/>
                        </a:rPr>
                        <a:t>76,525,000</a:t>
                      </a:r>
                      <a:endParaRPr lang="th-TH" sz="2800" b="1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2800" b="1" dirty="0" smtClean="0">
                          <a:latin typeface="TH SarabunPSK" pitchFamily="34" charset="-34"/>
                          <a:cs typeface="TH SarabunPSK" pitchFamily="34" charset="-34"/>
                        </a:rPr>
                        <a:t>93,875,000</a:t>
                      </a:r>
                      <a:endParaRPr lang="th-TH" sz="2800" b="1" dirty="0">
                        <a:latin typeface="TH SarabunPSK" pitchFamily="34" charset="-34"/>
                        <a:cs typeface="TH SarabunPSK" pitchFamily="34" charset="-34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เฉลียง">
  <a:themeElements>
    <a:clrScheme name="เฉลียง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เฉลียง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เฉลียง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ธีมของ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1051</TotalTime>
  <Words>1483</Words>
  <Application>Microsoft Office PowerPoint</Application>
  <PresentationFormat>นำเสนอทางหน้าจอ (4:3)</PresentationFormat>
  <Paragraphs>273</Paragraphs>
  <Slides>25</Slides>
  <Notes>1</Notes>
  <HiddenSlides>0</HiddenSlides>
  <MMClips>0</MMClips>
  <ScaleCrop>false</ScaleCrop>
  <HeadingPairs>
    <vt:vector size="6" baseType="variant">
      <vt:variant>
        <vt:lpstr>ฟอนต์ที่ถูกใช้</vt:lpstr>
      </vt:variant>
      <vt:variant>
        <vt:i4>7</vt:i4>
      </vt:variant>
      <vt:variant>
        <vt:lpstr>ธีม</vt:lpstr>
      </vt:variant>
      <vt:variant>
        <vt:i4>1</vt:i4>
      </vt:variant>
      <vt:variant>
        <vt:lpstr>ชื่อเรื่องสไลด์</vt:lpstr>
      </vt:variant>
      <vt:variant>
        <vt:i4>25</vt:i4>
      </vt:variant>
    </vt:vector>
  </HeadingPairs>
  <TitlesOfParts>
    <vt:vector size="33" baseType="lpstr">
      <vt:lpstr>Calibri</vt:lpstr>
      <vt:lpstr>Century Schoolbook</vt:lpstr>
      <vt:lpstr>Cordia New</vt:lpstr>
      <vt:lpstr>KodchiangUPC</vt:lpstr>
      <vt:lpstr>TH SarabunPSK</vt:lpstr>
      <vt:lpstr>Wingdings</vt:lpstr>
      <vt:lpstr>Wingdings 2</vt:lpstr>
      <vt:lpstr>เฉลียง</vt:lpstr>
      <vt:lpstr>    โครงการพัฒนาคุณภาพการจัดการศึกษา เรียนร่วมและเรียนรวม </vt:lpstr>
      <vt:lpstr>    บทบาทการจัดการศึกษาตามกฎหมาย</vt:lpstr>
      <vt:lpstr>งานนำเสนอ PowerPoint</vt:lpstr>
      <vt:lpstr>พระราชบัญญัติการจัดการศึกษาสำหรับคนพิการ พ.ศ.2551</vt:lpstr>
      <vt:lpstr>งานนำเสนอ PowerPoint</vt:lpstr>
      <vt:lpstr>งานนำเสนอ PowerPoint</vt:lpstr>
      <vt:lpstr>      จำนวนโรงเรียนต้นแบบการเรียนรวม ที่เป็นศูนย์ SSS  ที่ได้รับการคัดเลือกในปีงบประมาณ 2555-2557    </vt:lpstr>
      <vt:lpstr>แนวทางการขับเคลื่อนนโยบาย                    การจัดการศึกษาแบบเรียนรวม </vt:lpstr>
      <vt:lpstr>การสนับสนุนงบประมาณให้กับโรงเรียนต้นแบบการเรียนรวม  (Student Support Services : SSS)  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การพัฒนาครูและบุคลากรทางการศึกษา</vt:lpstr>
      <vt:lpstr>การจ้างพี่เลี้ยงเด็กพิการ ปีงบประมาณ 2558</vt:lpstr>
      <vt:lpstr>     การพัฒนาสถานศึกษาให้เป็นสถานศึกษาที่จัดการ เรียนรวมอย่างมีคุณภาพได้นั้น  การบริหารจัดการและ  การพัฒนาสถานศึกษาทั้งระบบจึงเป็นกระบวนการที่จะต้องดำเนินการอย่างเข้มแข็งภายใต้นโยบายสถานศึกษาที่ชัดเจน มีการวางแผนอย่างเป็นระบบ ผู้บริหารและสมาชิกในสถานศึกษาทุกคนมีเจตคติที่ดี มีการรวมพลังจากทุกฝ่ายที่เกี่ยวข้อง</vt:lpstr>
      <vt:lpstr>ตัวอย่างโรงเรียนต้นแบบการเรียนรวมที่ประสบผลสำเร็จจากความร่วมมือจากทุกฝ่ายที่เกี่ยวข้อง</vt:lpstr>
      <vt:lpstr>การดำเนินงานโครงการย่อยที่ยังดำเนินการอยู่ภายใต้โครงการพัฒนาคุณภาพการจัดการศึกษาเรียนร่วมและเรียนรวม </vt:lpstr>
      <vt:lpstr>โครงการพัฒนาคุณภาพการจัดการศึกษา สำหรับบุคคลออทิสติก (ห้องเรียนคู่ขนาน)</vt:lpstr>
      <vt:lpstr>โครงการห้องเรียนพิเศษวิทยาศาสตร์และคณิตศาสตร์  สำหรับนักเรียนตาบอด ระดับมัธยมศึกษา</vt:lpstr>
      <vt:lpstr>โครงการพัฒนาคุณภาพการศึกษาสำหรับนักเรียน           ที่มีความบกพร่องทางการเรียนรู้</vt:lpstr>
      <vt:lpstr>ประเด็นปัญหา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ภาพนิ่ง 1</dc:title>
  <dc:creator>temp</dc:creator>
  <cp:lastModifiedBy>User</cp:lastModifiedBy>
  <cp:revision>101</cp:revision>
  <cp:lastPrinted>2015-05-29T09:14:29Z</cp:lastPrinted>
  <dcterms:created xsi:type="dcterms:W3CDTF">2015-04-10T03:47:36Z</dcterms:created>
  <dcterms:modified xsi:type="dcterms:W3CDTF">2015-06-02T00:56:09Z</dcterms:modified>
</cp:coreProperties>
</file>